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5" r:id="rId14"/>
    <p:sldId id="286" r:id="rId15"/>
    <p:sldId id="287" r:id="rId16"/>
    <p:sldId id="288" r:id="rId17"/>
    <p:sldId id="289" r:id="rId18"/>
    <p:sldId id="290" r:id="rId19"/>
  </p:sldIdLst>
  <p:sldSz cx="9144000" cy="6858000" type="screen4x3"/>
  <p:notesSz cx="6742113" cy="9872663"/>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12" autoAdjust="0"/>
  </p:normalViewPr>
  <p:slideViewPr>
    <p:cSldViewPr>
      <p:cViewPr varScale="1">
        <p:scale>
          <a:sx n="82" d="100"/>
          <a:sy n="82" d="100"/>
        </p:scale>
        <p:origin x="-139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3713"/>
          </a:xfrm>
          <a:prstGeom prst="rect">
            <a:avLst/>
          </a:prstGeom>
        </p:spPr>
        <p:txBody>
          <a:bodyPr vert="horz" wrap="square" lIns="91440" tIns="45720" rIns="91440" bIns="45720" numCol="1" anchor="t" anchorCtr="0" compatLnSpc="1">
            <a:prstTxWarp prst="textNoShape">
              <a:avLst/>
            </a:prstTxWarp>
          </a:bodyPr>
          <a:lstStyle>
            <a:lvl1pPr>
              <a:defRPr sz="1200" smtClean="0">
                <a:cs typeface="Arial" pitchFamily="34" charset="0"/>
              </a:defRPr>
            </a:lvl1pPr>
          </a:lstStyle>
          <a:p>
            <a:pPr>
              <a:defRPr/>
            </a:pPr>
            <a:endParaRPr lang="de-DE" altLang="de-DE"/>
          </a:p>
        </p:txBody>
      </p:sp>
      <p:sp>
        <p:nvSpPr>
          <p:cNvPr id="3" name="Datumsplatzhalter 2"/>
          <p:cNvSpPr>
            <a:spLocks noGrp="1"/>
          </p:cNvSpPr>
          <p:nvPr>
            <p:ph type="dt" idx="1"/>
          </p:nvPr>
        </p:nvSpPr>
        <p:spPr>
          <a:xfrm>
            <a:off x="3819525" y="0"/>
            <a:ext cx="2921000" cy="493713"/>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pitchFamily="34" charset="0"/>
              </a:defRPr>
            </a:lvl1pPr>
          </a:lstStyle>
          <a:p>
            <a:pPr>
              <a:defRPr/>
            </a:pPr>
            <a:fld id="{345D75C2-DF34-467A-AF48-9D62361BF395}" type="datetimeFigureOut">
              <a:rPr lang="de-DE" altLang="de-DE"/>
              <a:pPr>
                <a:defRPr/>
              </a:pPr>
              <a:t>30.03.2015</a:t>
            </a:fld>
            <a:endParaRPr lang="de-DE" altLang="de-DE"/>
          </a:p>
        </p:txBody>
      </p:sp>
      <p:sp>
        <p:nvSpPr>
          <p:cNvPr id="4" name="Folienbildplatzhalt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7363"/>
            <a:ext cx="2921000" cy="493712"/>
          </a:xfrm>
          <a:prstGeom prst="rect">
            <a:avLst/>
          </a:prstGeom>
        </p:spPr>
        <p:txBody>
          <a:bodyPr vert="horz" wrap="square" lIns="91440" tIns="45720" rIns="91440" bIns="45720" numCol="1" anchor="b" anchorCtr="0" compatLnSpc="1">
            <a:prstTxWarp prst="textNoShape">
              <a:avLst/>
            </a:prstTxWarp>
          </a:bodyPr>
          <a:lstStyle>
            <a:lvl1pPr>
              <a:defRPr sz="1200" smtClean="0">
                <a:cs typeface="Arial" pitchFamily="34" charset="0"/>
              </a:defRPr>
            </a:lvl1pPr>
          </a:lstStyle>
          <a:p>
            <a:pPr>
              <a:defRPr/>
            </a:pPr>
            <a:endParaRPr lang="de-DE" altLang="de-DE"/>
          </a:p>
        </p:txBody>
      </p:sp>
      <p:sp>
        <p:nvSpPr>
          <p:cNvPr id="7" name="Foliennummernplatzhalter 6"/>
          <p:cNvSpPr>
            <a:spLocks noGrp="1"/>
          </p:cNvSpPr>
          <p:nvPr>
            <p:ph type="sldNum" sz="quarter" idx="5"/>
          </p:nvPr>
        </p:nvSpPr>
        <p:spPr>
          <a:xfrm>
            <a:off x="3819525" y="9377363"/>
            <a:ext cx="2921000" cy="493712"/>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pitchFamily="34" charset="0"/>
              </a:defRPr>
            </a:lvl1pPr>
          </a:lstStyle>
          <a:p>
            <a:pPr>
              <a:defRPr/>
            </a:pPr>
            <a:fld id="{4510D08C-3D0A-4BD6-9217-B2AD63252AC2}" type="slidenum">
              <a:rPr lang="de-DE" altLang="de-DE"/>
              <a:pPr>
                <a:defRPr/>
              </a:pPr>
              <a:t>‹Nr.›</a:t>
            </a:fld>
            <a:endParaRPr lang="de-DE" altLang="de-DE"/>
          </a:p>
        </p:txBody>
      </p:sp>
    </p:spTree>
    <p:extLst>
      <p:ext uri="{BB962C8B-B14F-4D97-AF65-F5344CB8AC3E}">
        <p14:creationId xmlns:p14="http://schemas.microsoft.com/office/powerpoint/2010/main" val="2873531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Titelfolie</a:t>
            </a:r>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a:t>
            </a:fld>
            <a:endParaRPr lang="de-DE" altLang="de-DE"/>
          </a:p>
        </p:txBody>
      </p:sp>
    </p:spTree>
    <p:extLst>
      <p:ext uri="{BB962C8B-B14F-4D97-AF65-F5344CB8AC3E}">
        <p14:creationId xmlns:p14="http://schemas.microsoft.com/office/powerpoint/2010/main" val="165923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10</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11</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12</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2000" b="0" i="0" u="none" strike="noStrike" kern="1200" baseline="30000" dirty="0" smtClean="0">
                <a:solidFill>
                  <a:schemeClr val="tx1"/>
                </a:solidFill>
                <a:latin typeface="+mn-lt"/>
                <a:ea typeface="+mn-ea"/>
                <a:cs typeface="+mn-cs"/>
              </a:rPr>
              <a:t>Anm.: Der vorliegende Bibeltext entstammt der Einheitsübersetzung der Bibel. </a:t>
            </a:r>
          </a:p>
          <a:p>
            <a:pPr rtl="0"/>
            <a:r>
              <a:rPr lang="de-DE" sz="2000" b="0" i="0" u="none" strike="noStrike" kern="1200" baseline="30000" dirty="0" smtClean="0">
                <a:solidFill>
                  <a:schemeClr val="tx1"/>
                </a:solidFill>
                <a:latin typeface="+mn-lt"/>
                <a:ea typeface="+mn-ea"/>
                <a:cs typeface="+mn-cs"/>
              </a:rPr>
              <a:t>Die EKD verweist darauf, dass die Lutherbibel zwar der maßgebliche Bibeltext der Evangelischen Kirche in Deutschland ist, </a:t>
            </a:r>
            <a:br>
              <a:rPr lang="de-DE" sz="2000" b="0" i="0" u="none" strike="noStrike" kern="1200" baseline="30000" dirty="0" smtClean="0">
                <a:solidFill>
                  <a:schemeClr val="tx1"/>
                </a:solidFill>
                <a:latin typeface="+mn-lt"/>
                <a:ea typeface="+mn-ea"/>
                <a:cs typeface="+mn-cs"/>
              </a:rPr>
            </a:br>
            <a:r>
              <a:rPr lang="de-DE" sz="2000" b="0" i="0" u="none" strike="noStrike" kern="1200" baseline="30000" dirty="0" smtClean="0">
                <a:solidFill>
                  <a:schemeClr val="tx1"/>
                </a:solidFill>
                <a:latin typeface="+mn-lt"/>
                <a:ea typeface="+mn-ea"/>
                <a:cs typeface="+mn-cs"/>
              </a:rPr>
              <a:t>empfiehlt aber den Gebrauch der Einheitsübersetzung in ökumenischen Zusammenhängen.</a:t>
            </a:r>
          </a:p>
          <a:p>
            <a:pPr rtl="0"/>
            <a:endParaRPr lang="de-DE" sz="1800" baseline="0" dirty="0" smtClean="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13</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2000" b="0" i="0" u="none" strike="noStrike" kern="1200" baseline="30000" dirty="0" smtClean="0">
                <a:solidFill>
                  <a:schemeClr val="tx1"/>
                </a:solidFill>
                <a:latin typeface="+mn-lt"/>
                <a:ea typeface="+mn-ea"/>
                <a:cs typeface="+mn-cs"/>
              </a:rPr>
              <a:t>Anm.: Der vorliegende Bibeltext entstammt der Einheitsübersetzung der Bibel. </a:t>
            </a:r>
          </a:p>
          <a:p>
            <a:pPr rtl="0"/>
            <a:r>
              <a:rPr lang="de-DE" sz="2000" b="0" i="0" u="none" strike="noStrike" kern="1200" baseline="30000" dirty="0" smtClean="0">
                <a:solidFill>
                  <a:schemeClr val="tx1"/>
                </a:solidFill>
                <a:latin typeface="+mn-lt"/>
                <a:ea typeface="+mn-ea"/>
                <a:cs typeface="+mn-cs"/>
              </a:rPr>
              <a:t>Die EKD verweist darauf, dass die Lutherbibel zwar der maßgebliche Bibeltext der Evangelischen Kirche in Deutschland ist, </a:t>
            </a:r>
            <a:br>
              <a:rPr lang="de-DE" sz="2000" b="0" i="0" u="none" strike="noStrike" kern="1200" baseline="30000" dirty="0" smtClean="0">
                <a:solidFill>
                  <a:schemeClr val="tx1"/>
                </a:solidFill>
                <a:latin typeface="+mn-lt"/>
                <a:ea typeface="+mn-ea"/>
                <a:cs typeface="+mn-cs"/>
              </a:rPr>
            </a:br>
            <a:r>
              <a:rPr lang="de-DE" sz="2000" b="0" i="0" u="none" strike="noStrike" kern="1200" baseline="30000" dirty="0" smtClean="0">
                <a:solidFill>
                  <a:schemeClr val="tx1"/>
                </a:solidFill>
                <a:latin typeface="+mn-lt"/>
                <a:ea typeface="+mn-ea"/>
                <a:cs typeface="+mn-cs"/>
              </a:rPr>
              <a:t>empfiehlt aber den Gebrauch der Einheitsübersetzung in ökumenischen Zusammenhängen.</a:t>
            </a:r>
          </a:p>
          <a:p>
            <a:pPr rtl="0"/>
            <a:endParaRPr lang="de-DE" sz="1800" baseline="0" dirty="0" smtClean="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14</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2000" b="0" i="0" u="none" strike="noStrike" kern="1200" baseline="30000" dirty="0" smtClean="0">
                <a:solidFill>
                  <a:schemeClr val="tx1"/>
                </a:solidFill>
                <a:latin typeface="+mn-lt"/>
                <a:ea typeface="+mn-ea"/>
                <a:cs typeface="+mn-cs"/>
              </a:rPr>
              <a:t>Anm.: Der vorliegende Bibeltext entstammt der Einheitsübersetzung der Bibel. </a:t>
            </a:r>
          </a:p>
          <a:p>
            <a:pPr rtl="0"/>
            <a:r>
              <a:rPr lang="de-DE" sz="2000" b="0" i="0" u="none" strike="noStrike" kern="1200" baseline="30000" dirty="0" smtClean="0">
                <a:solidFill>
                  <a:schemeClr val="tx1"/>
                </a:solidFill>
                <a:latin typeface="+mn-lt"/>
                <a:ea typeface="+mn-ea"/>
                <a:cs typeface="+mn-cs"/>
              </a:rPr>
              <a:t>Die EKD verweist darauf, dass die Lutherbibel zwar der maßgebliche Bibeltext der Evangelischen Kirche in Deutschland ist, </a:t>
            </a:r>
            <a:br>
              <a:rPr lang="de-DE" sz="2000" b="0" i="0" u="none" strike="noStrike" kern="1200" baseline="30000" dirty="0" smtClean="0">
                <a:solidFill>
                  <a:schemeClr val="tx1"/>
                </a:solidFill>
                <a:latin typeface="+mn-lt"/>
                <a:ea typeface="+mn-ea"/>
                <a:cs typeface="+mn-cs"/>
              </a:rPr>
            </a:br>
            <a:r>
              <a:rPr lang="de-DE" sz="2000" b="0" i="0" u="none" strike="noStrike" kern="1200" baseline="30000" dirty="0" smtClean="0">
                <a:solidFill>
                  <a:schemeClr val="tx1"/>
                </a:solidFill>
                <a:latin typeface="+mn-lt"/>
                <a:ea typeface="+mn-ea"/>
                <a:cs typeface="+mn-cs"/>
              </a:rPr>
              <a:t>empfiehlt aber den Gebrauch der Einheitsübersetzung in ökumenischen Zusammenhängen.</a:t>
            </a:r>
          </a:p>
          <a:p>
            <a:pPr rtl="0"/>
            <a:endParaRPr lang="de-DE" sz="1800" baseline="0" dirty="0" smtClean="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15</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2000" b="0" i="0" u="none" strike="noStrike" kern="1200" baseline="30000" dirty="0" smtClean="0">
                <a:solidFill>
                  <a:schemeClr val="tx1"/>
                </a:solidFill>
                <a:latin typeface="+mn-lt"/>
                <a:ea typeface="+mn-ea"/>
                <a:cs typeface="+mn-cs"/>
              </a:rPr>
              <a:t>Anm.: Der vorliegende Bibeltext entstammt der Einheitsübersetzung der Bibel. </a:t>
            </a:r>
          </a:p>
          <a:p>
            <a:pPr rtl="0"/>
            <a:r>
              <a:rPr lang="de-DE" sz="2000" b="0" i="0" u="none" strike="noStrike" kern="1200" baseline="30000" dirty="0" smtClean="0">
                <a:solidFill>
                  <a:schemeClr val="tx1"/>
                </a:solidFill>
                <a:latin typeface="+mn-lt"/>
                <a:ea typeface="+mn-ea"/>
                <a:cs typeface="+mn-cs"/>
              </a:rPr>
              <a:t>Die EKD verweist darauf, dass die Lutherbibel zwar der maßgebliche Bibeltext der Evangelischen Kirche in Deutschland ist, </a:t>
            </a:r>
            <a:br>
              <a:rPr lang="de-DE" sz="2000" b="0" i="0" u="none" strike="noStrike" kern="1200" baseline="30000" dirty="0" smtClean="0">
                <a:solidFill>
                  <a:schemeClr val="tx1"/>
                </a:solidFill>
                <a:latin typeface="+mn-lt"/>
                <a:ea typeface="+mn-ea"/>
                <a:cs typeface="+mn-cs"/>
              </a:rPr>
            </a:br>
            <a:r>
              <a:rPr lang="de-DE" sz="2000" b="0" i="0" u="none" strike="noStrike" kern="1200" baseline="30000" dirty="0" smtClean="0">
                <a:solidFill>
                  <a:schemeClr val="tx1"/>
                </a:solidFill>
                <a:latin typeface="+mn-lt"/>
                <a:ea typeface="+mn-ea"/>
                <a:cs typeface="+mn-cs"/>
              </a:rPr>
              <a:t>empfiehlt aber den Gebrauch der Einheitsübersetzung in ökumenischen Zusammenhängen.</a:t>
            </a:r>
          </a:p>
          <a:p>
            <a:pPr rtl="0"/>
            <a:endParaRPr lang="de-DE" sz="1800" baseline="0" dirty="0" smtClean="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16</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17</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18</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 nach Wunsch können alle Folien nacheinander eingeblendet werden, um das Mitlesen der Texte z.</a:t>
            </a:r>
            <a:r>
              <a:rPr lang="de-DE" baseline="0" dirty="0" smtClean="0"/>
              <a:t> B. für Hörgeschädigte zu ermöglichen oder nur Gebete und Lieder, damit keine gesonderten Liedblätter erforderlich sind. Alle Lieder sind auch im Gotteslob, bzw. Evangelischen Gesangbuch zu finden.</a:t>
            </a:r>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2</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3</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4</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5</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6</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7</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8</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10D08C-3D0A-4BD6-9217-B2AD63252AC2}" type="slidenum">
              <a:rPr lang="de-DE" altLang="de-DE" smtClean="0"/>
              <a:pPr>
                <a:defRPr/>
              </a:pPr>
              <a:t>9</a:t>
            </a:fld>
            <a:endParaRPr lang="de-DE" altLang="de-DE"/>
          </a:p>
        </p:txBody>
      </p:sp>
    </p:spTree>
    <p:extLst>
      <p:ext uri="{BB962C8B-B14F-4D97-AF65-F5344CB8AC3E}">
        <p14:creationId xmlns:p14="http://schemas.microsoft.com/office/powerpoint/2010/main" val="3993478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Grafik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5" name="Datumsplatzhalter 3"/>
          <p:cNvSpPr>
            <a:spLocks noGrp="1"/>
          </p:cNvSpPr>
          <p:nvPr>
            <p:ph type="dt" sz="half" idx="10"/>
          </p:nvPr>
        </p:nvSpPr>
        <p:spPr/>
        <p:txBody>
          <a:bodyPr/>
          <a:lstStyle>
            <a:lvl1pPr>
              <a:defRPr smtClean="0"/>
            </a:lvl1pPr>
          </a:lstStyle>
          <a:p>
            <a:pPr>
              <a:defRPr/>
            </a:pPr>
            <a:fld id="{69189A01-4135-4E05-A957-C0EF0FF79CFC}" type="datetimeFigureOut">
              <a:rPr lang="de-DE" altLang="de-DE"/>
              <a:pPr>
                <a:defRPr/>
              </a:pPr>
              <a:t>30.03.2015</a:t>
            </a:fld>
            <a:endParaRPr lang="de-DE" altLang="de-DE"/>
          </a:p>
        </p:txBody>
      </p:sp>
      <p:sp>
        <p:nvSpPr>
          <p:cNvPr id="6" name="Fußzeilenplatzhalter 4"/>
          <p:cNvSpPr>
            <a:spLocks noGrp="1"/>
          </p:cNvSpPr>
          <p:nvPr>
            <p:ph type="ftr" sz="quarter" idx="11"/>
          </p:nvPr>
        </p:nvSpPr>
        <p:spPr/>
        <p:txBody>
          <a:bodyPr/>
          <a:lstStyle>
            <a:lvl1pPr>
              <a:defRPr smtClean="0"/>
            </a:lvl1pPr>
          </a:lstStyle>
          <a:p>
            <a:pPr>
              <a:defRPr/>
            </a:pPr>
            <a:endParaRPr lang="de-DE" altLang="de-DE"/>
          </a:p>
        </p:txBody>
      </p:sp>
      <p:sp>
        <p:nvSpPr>
          <p:cNvPr id="7" name="Foliennummernplatzhalter 5"/>
          <p:cNvSpPr>
            <a:spLocks noGrp="1"/>
          </p:cNvSpPr>
          <p:nvPr>
            <p:ph type="sldNum" sz="quarter" idx="12"/>
          </p:nvPr>
        </p:nvSpPr>
        <p:spPr>
          <a:xfrm>
            <a:off x="8243888" y="260350"/>
            <a:ext cx="477837" cy="365125"/>
          </a:xfrm>
        </p:spPr>
        <p:txBody>
          <a:bodyPr/>
          <a:lstStyle>
            <a:lvl1pPr algn="ctr">
              <a:defRPr smtClean="0">
                <a:solidFill>
                  <a:srgbClr val="F2F2F2"/>
                </a:solidFill>
                <a:latin typeface="InfoOTText-Bold" pitchFamily="50" charset="0"/>
              </a:defRPr>
            </a:lvl1pPr>
          </a:lstStyle>
          <a:p>
            <a:pPr>
              <a:defRPr/>
            </a:pPr>
            <a:fld id="{C5EAEF02-BF5E-4447-9225-9DF4BDB0CCE0}" type="slidenum">
              <a:rPr lang="de-DE" altLang="de-DE"/>
              <a:pPr>
                <a:defRPr/>
              </a:pPr>
              <a:t>‹Nr.›</a:t>
            </a:fld>
            <a:endParaRPr lang="de-DE" altLang="de-DE"/>
          </a:p>
        </p:txBody>
      </p:sp>
    </p:spTree>
    <p:extLst>
      <p:ext uri="{BB962C8B-B14F-4D97-AF65-F5344CB8AC3E}">
        <p14:creationId xmlns:p14="http://schemas.microsoft.com/office/powerpoint/2010/main" val="136913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441198C-DC2F-4C2D-8601-B2B6A13EB92C}" type="datetimeFigureOut">
              <a:rPr lang="de-DE" altLang="de-DE"/>
              <a:pPr>
                <a:defRPr/>
              </a:pPr>
              <a:t>30.03.2015</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ltLang="de-DE"/>
          </a:p>
        </p:txBody>
      </p:sp>
      <p:sp>
        <p:nvSpPr>
          <p:cNvPr id="6" name="Foliennummernplatzhalter 5"/>
          <p:cNvSpPr>
            <a:spLocks noGrp="1"/>
          </p:cNvSpPr>
          <p:nvPr>
            <p:ph type="sldNum" sz="quarter" idx="12"/>
          </p:nvPr>
        </p:nvSpPr>
        <p:spPr/>
        <p:txBody>
          <a:bodyPr/>
          <a:lstStyle>
            <a:lvl1pPr>
              <a:defRPr/>
            </a:lvl1pPr>
          </a:lstStyle>
          <a:p>
            <a:pPr>
              <a:defRPr/>
            </a:pPr>
            <a:fld id="{72ADB885-7A4C-4116-B401-3500672440F6}" type="slidenum">
              <a:rPr lang="de-DE" altLang="de-DE"/>
              <a:pPr>
                <a:defRPr/>
              </a:pPr>
              <a:t>‹Nr.›</a:t>
            </a:fld>
            <a:endParaRPr lang="de-DE" altLang="de-DE"/>
          </a:p>
        </p:txBody>
      </p:sp>
    </p:spTree>
    <p:extLst>
      <p:ext uri="{BB962C8B-B14F-4D97-AF65-F5344CB8AC3E}">
        <p14:creationId xmlns:p14="http://schemas.microsoft.com/office/powerpoint/2010/main" val="223125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9517754-AA47-4EF8-861A-554AAE35BB74}" type="datetimeFigureOut">
              <a:rPr lang="de-DE" altLang="de-DE"/>
              <a:pPr>
                <a:defRPr/>
              </a:pPr>
              <a:t>30.03.2015</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ltLang="de-DE"/>
          </a:p>
        </p:txBody>
      </p:sp>
      <p:sp>
        <p:nvSpPr>
          <p:cNvPr id="6" name="Foliennummernplatzhalter 5"/>
          <p:cNvSpPr>
            <a:spLocks noGrp="1"/>
          </p:cNvSpPr>
          <p:nvPr>
            <p:ph type="sldNum" sz="quarter" idx="12"/>
          </p:nvPr>
        </p:nvSpPr>
        <p:spPr/>
        <p:txBody>
          <a:bodyPr/>
          <a:lstStyle>
            <a:lvl1pPr>
              <a:defRPr/>
            </a:lvl1pPr>
          </a:lstStyle>
          <a:p>
            <a:pPr>
              <a:defRPr/>
            </a:pPr>
            <a:fld id="{C9E9E5C6-C008-4025-BD6C-188C93E3E3EF}" type="slidenum">
              <a:rPr lang="de-DE" altLang="de-DE"/>
              <a:pPr>
                <a:defRPr/>
              </a:pPr>
              <a:t>‹Nr.›</a:t>
            </a:fld>
            <a:endParaRPr lang="de-DE" altLang="de-DE"/>
          </a:p>
        </p:txBody>
      </p:sp>
    </p:spTree>
    <p:extLst>
      <p:ext uri="{BB962C8B-B14F-4D97-AF65-F5344CB8AC3E}">
        <p14:creationId xmlns:p14="http://schemas.microsoft.com/office/powerpoint/2010/main" val="368897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Grafik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smtClean="0"/>
            </a:lvl1pPr>
          </a:lstStyle>
          <a:p>
            <a:pPr>
              <a:defRPr/>
            </a:pPr>
            <a:fld id="{20714D3C-5042-4433-B04C-FCC4F21E4EBD}" type="datetimeFigureOut">
              <a:rPr lang="de-DE" altLang="de-DE"/>
              <a:pPr>
                <a:defRPr/>
              </a:pPr>
              <a:t>30.03.2015</a:t>
            </a:fld>
            <a:endParaRPr lang="de-DE" altLang="de-DE"/>
          </a:p>
        </p:txBody>
      </p:sp>
      <p:sp>
        <p:nvSpPr>
          <p:cNvPr id="6" name="Fußzeilenplatzhalter 4"/>
          <p:cNvSpPr>
            <a:spLocks noGrp="1"/>
          </p:cNvSpPr>
          <p:nvPr>
            <p:ph type="ftr" sz="quarter" idx="11"/>
          </p:nvPr>
        </p:nvSpPr>
        <p:spPr/>
        <p:txBody>
          <a:bodyPr/>
          <a:lstStyle>
            <a:lvl1pPr>
              <a:defRPr smtClean="0"/>
            </a:lvl1pPr>
          </a:lstStyle>
          <a:p>
            <a:pPr>
              <a:defRPr/>
            </a:pPr>
            <a:endParaRPr lang="de-DE" altLang="de-DE"/>
          </a:p>
        </p:txBody>
      </p:sp>
      <p:sp>
        <p:nvSpPr>
          <p:cNvPr id="7" name="Foliennummernplatzhalter 5"/>
          <p:cNvSpPr>
            <a:spLocks noGrp="1"/>
          </p:cNvSpPr>
          <p:nvPr>
            <p:ph type="sldNum" sz="quarter" idx="12"/>
          </p:nvPr>
        </p:nvSpPr>
        <p:spPr/>
        <p:txBody>
          <a:bodyPr/>
          <a:lstStyle>
            <a:lvl1pPr>
              <a:defRPr smtClean="0"/>
            </a:lvl1pPr>
          </a:lstStyle>
          <a:p>
            <a:pPr>
              <a:defRPr/>
            </a:pPr>
            <a:fld id="{A0999C92-5EC0-49BC-BD21-CB4404A352A6}" type="slidenum">
              <a:rPr lang="de-DE" altLang="de-DE"/>
              <a:pPr>
                <a:defRPr/>
              </a:pPr>
              <a:t>‹Nr.›</a:t>
            </a:fld>
            <a:endParaRPr lang="de-DE" altLang="de-DE"/>
          </a:p>
        </p:txBody>
      </p:sp>
    </p:spTree>
    <p:extLst>
      <p:ext uri="{BB962C8B-B14F-4D97-AF65-F5344CB8AC3E}">
        <p14:creationId xmlns:p14="http://schemas.microsoft.com/office/powerpoint/2010/main" val="372363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AB00F1BF-6104-477C-AEE0-458033DE6FED}" type="datetimeFigureOut">
              <a:rPr lang="de-DE" altLang="de-DE"/>
              <a:pPr>
                <a:defRPr/>
              </a:pPr>
              <a:t>30.03.2015</a:t>
            </a:fld>
            <a:endParaRPr lang="de-DE" altLang="de-DE"/>
          </a:p>
        </p:txBody>
      </p:sp>
      <p:sp>
        <p:nvSpPr>
          <p:cNvPr id="5" name="Fußzeilenplatzhalter 4"/>
          <p:cNvSpPr>
            <a:spLocks noGrp="1"/>
          </p:cNvSpPr>
          <p:nvPr>
            <p:ph type="ftr" sz="quarter" idx="11"/>
          </p:nvPr>
        </p:nvSpPr>
        <p:spPr/>
        <p:txBody>
          <a:bodyPr/>
          <a:lstStyle>
            <a:lvl1pPr>
              <a:defRPr/>
            </a:lvl1pPr>
          </a:lstStyle>
          <a:p>
            <a:pPr>
              <a:defRPr/>
            </a:pPr>
            <a:endParaRPr lang="de-DE" altLang="de-DE"/>
          </a:p>
        </p:txBody>
      </p:sp>
      <p:sp>
        <p:nvSpPr>
          <p:cNvPr id="6" name="Foliennummernplatzhalter 5"/>
          <p:cNvSpPr>
            <a:spLocks noGrp="1"/>
          </p:cNvSpPr>
          <p:nvPr>
            <p:ph type="sldNum" sz="quarter" idx="12"/>
          </p:nvPr>
        </p:nvSpPr>
        <p:spPr/>
        <p:txBody>
          <a:bodyPr/>
          <a:lstStyle>
            <a:lvl1pPr>
              <a:defRPr/>
            </a:lvl1pPr>
          </a:lstStyle>
          <a:p>
            <a:pPr>
              <a:defRPr/>
            </a:pPr>
            <a:fld id="{55F3D30C-DF33-4FCC-854B-27CC8781225D}" type="slidenum">
              <a:rPr lang="de-DE" altLang="de-DE"/>
              <a:pPr>
                <a:defRPr/>
              </a:pPr>
              <a:t>‹Nr.›</a:t>
            </a:fld>
            <a:endParaRPr lang="de-DE" altLang="de-DE"/>
          </a:p>
        </p:txBody>
      </p:sp>
    </p:spTree>
    <p:extLst>
      <p:ext uri="{BB962C8B-B14F-4D97-AF65-F5344CB8AC3E}">
        <p14:creationId xmlns:p14="http://schemas.microsoft.com/office/powerpoint/2010/main" val="111268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98DD3436-D9B6-4259-B29F-789BDC2395BC}" type="datetimeFigureOut">
              <a:rPr lang="de-DE" altLang="de-DE"/>
              <a:pPr>
                <a:defRPr/>
              </a:pPr>
              <a:t>30.03.2015</a:t>
            </a:fld>
            <a:endParaRPr lang="de-DE" altLang="de-DE"/>
          </a:p>
        </p:txBody>
      </p:sp>
      <p:sp>
        <p:nvSpPr>
          <p:cNvPr id="6" name="Fußzeilenplatzhalter 4"/>
          <p:cNvSpPr>
            <a:spLocks noGrp="1"/>
          </p:cNvSpPr>
          <p:nvPr>
            <p:ph type="ftr" sz="quarter" idx="11"/>
          </p:nvPr>
        </p:nvSpPr>
        <p:spPr/>
        <p:txBody>
          <a:bodyPr/>
          <a:lstStyle>
            <a:lvl1pPr>
              <a:defRPr/>
            </a:lvl1pPr>
          </a:lstStyle>
          <a:p>
            <a:pPr>
              <a:defRPr/>
            </a:pPr>
            <a:endParaRPr lang="de-DE" altLang="de-DE"/>
          </a:p>
        </p:txBody>
      </p:sp>
      <p:sp>
        <p:nvSpPr>
          <p:cNvPr id="7" name="Foliennummernplatzhalter 5"/>
          <p:cNvSpPr>
            <a:spLocks noGrp="1"/>
          </p:cNvSpPr>
          <p:nvPr>
            <p:ph type="sldNum" sz="quarter" idx="12"/>
          </p:nvPr>
        </p:nvSpPr>
        <p:spPr/>
        <p:txBody>
          <a:bodyPr/>
          <a:lstStyle>
            <a:lvl1pPr>
              <a:defRPr/>
            </a:lvl1pPr>
          </a:lstStyle>
          <a:p>
            <a:pPr>
              <a:defRPr/>
            </a:pPr>
            <a:fld id="{789C5C2D-C738-482A-ABBD-9165CCB99657}" type="slidenum">
              <a:rPr lang="de-DE" altLang="de-DE"/>
              <a:pPr>
                <a:defRPr/>
              </a:pPr>
              <a:t>‹Nr.›</a:t>
            </a:fld>
            <a:endParaRPr lang="de-DE" altLang="de-DE"/>
          </a:p>
        </p:txBody>
      </p:sp>
    </p:spTree>
    <p:extLst>
      <p:ext uri="{BB962C8B-B14F-4D97-AF65-F5344CB8AC3E}">
        <p14:creationId xmlns:p14="http://schemas.microsoft.com/office/powerpoint/2010/main" val="393541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2C8700D0-FFFB-4F8A-8625-BBDB54BE951B}" type="datetimeFigureOut">
              <a:rPr lang="de-DE" altLang="de-DE"/>
              <a:pPr>
                <a:defRPr/>
              </a:pPr>
              <a:t>30.03.2015</a:t>
            </a:fld>
            <a:endParaRPr lang="de-DE" altLang="de-DE"/>
          </a:p>
        </p:txBody>
      </p:sp>
      <p:sp>
        <p:nvSpPr>
          <p:cNvPr id="8" name="Fußzeilenplatzhalter 4"/>
          <p:cNvSpPr>
            <a:spLocks noGrp="1"/>
          </p:cNvSpPr>
          <p:nvPr>
            <p:ph type="ftr" sz="quarter" idx="11"/>
          </p:nvPr>
        </p:nvSpPr>
        <p:spPr/>
        <p:txBody>
          <a:bodyPr/>
          <a:lstStyle>
            <a:lvl1pPr>
              <a:defRPr/>
            </a:lvl1pPr>
          </a:lstStyle>
          <a:p>
            <a:pPr>
              <a:defRPr/>
            </a:pPr>
            <a:endParaRPr lang="de-DE" altLang="de-DE"/>
          </a:p>
        </p:txBody>
      </p:sp>
      <p:sp>
        <p:nvSpPr>
          <p:cNvPr id="9" name="Foliennummernplatzhalter 5"/>
          <p:cNvSpPr>
            <a:spLocks noGrp="1"/>
          </p:cNvSpPr>
          <p:nvPr>
            <p:ph type="sldNum" sz="quarter" idx="12"/>
          </p:nvPr>
        </p:nvSpPr>
        <p:spPr/>
        <p:txBody>
          <a:bodyPr/>
          <a:lstStyle>
            <a:lvl1pPr>
              <a:defRPr/>
            </a:lvl1pPr>
          </a:lstStyle>
          <a:p>
            <a:pPr>
              <a:defRPr/>
            </a:pPr>
            <a:fld id="{FAB3E0E6-14ED-4BC6-A2A7-9BCA61281D73}" type="slidenum">
              <a:rPr lang="de-DE" altLang="de-DE"/>
              <a:pPr>
                <a:defRPr/>
              </a:pPr>
              <a:t>‹Nr.›</a:t>
            </a:fld>
            <a:endParaRPr lang="de-DE" altLang="de-DE"/>
          </a:p>
        </p:txBody>
      </p:sp>
    </p:spTree>
    <p:extLst>
      <p:ext uri="{BB962C8B-B14F-4D97-AF65-F5344CB8AC3E}">
        <p14:creationId xmlns:p14="http://schemas.microsoft.com/office/powerpoint/2010/main" val="33799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A71E533D-C93D-4453-9CE7-AF20FADDE57A}" type="datetimeFigureOut">
              <a:rPr lang="de-DE" altLang="de-DE"/>
              <a:pPr>
                <a:defRPr/>
              </a:pPr>
              <a:t>30.03.2015</a:t>
            </a:fld>
            <a:endParaRPr lang="de-DE" altLang="de-DE"/>
          </a:p>
        </p:txBody>
      </p:sp>
      <p:sp>
        <p:nvSpPr>
          <p:cNvPr id="4" name="Fußzeilenplatzhalter 4"/>
          <p:cNvSpPr>
            <a:spLocks noGrp="1"/>
          </p:cNvSpPr>
          <p:nvPr>
            <p:ph type="ftr" sz="quarter" idx="11"/>
          </p:nvPr>
        </p:nvSpPr>
        <p:spPr/>
        <p:txBody>
          <a:bodyPr/>
          <a:lstStyle>
            <a:lvl1pPr>
              <a:defRPr/>
            </a:lvl1pPr>
          </a:lstStyle>
          <a:p>
            <a:pPr>
              <a:defRPr/>
            </a:pPr>
            <a:endParaRPr lang="de-DE" altLang="de-DE"/>
          </a:p>
        </p:txBody>
      </p:sp>
      <p:sp>
        <p:nvSpPr>
          <p:cNvPr id="5" name="Foliennummernplatzhalter 5"/>
          <p:cNvSpPr>
            <a:spLocks noGrp="1"/>
          </p:cNvSpPr>
          <p:nvPr>
            <p:ph type="sldNum" sz="quarter" idx="12"/>
          </p:nvPr>
        </p:nvSpPr>
        <p:spPr/>
        <p:txBody>
          <a:bodyPr/>
          <a:lstStyle>
            <a:lvl1pPr>
              <a:defRPr/>
            </a:lvl1pPr>
          </a:lstStyle>
          <a:p>
            <a:pPr>
              <a:defRPr/>
            </a:pPr>
            <a:fld id="{947BC33B-E675-44F5-A95E-E19B901226AA}" type="slidenum">
              <a:rPr lang="de-DE" altLang="de-DE"/>
              <a:pPr>
                <a:defRPr/>
              </a:pPr>
              <a:t>‹Nr.›</a:t>
            </a:fld>
            <a:endParaRPr lang="de-DE" altLang="de-DE"/>
          </a:p>
        </p:txBody>
      </p:sp>
    </p:spTree>
    <p:extLst>
      <p:ext uri="{BB962C8B-B14F-4D97-AF65-F5344CB8AC3E}">
        <p14:creationId xmlns:p14="http://schemas.microsoft.com/office/powerpoint/2010/main" val="115643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C2CB21BC-7458-44AB-A152-1075AA4D1FDF}" type="datetimeFigureOut">
              <a:rPr lang="de-DE" altLang="de-DE"/>
              <a:pPr>
                <a:defRPr/>
              </a:pPr>
              <a:t>30.03.2015</a:t>
            </a:fld>
            <a:endParaRPr lang="de-DE" altLang="de-DE"/>
          </a:p>
        </p:txBody>
      </p:sp>
      <p:sp>
        <p:nvSpPr>
          <p:cNvPr id="3" name="Fußzeilenplatzhalter 4"/>
          <p:cNvSpPr>
            <a:spLocks noGrp="1"/>
          </p:cNvSpPr>
          <p:nvPr>
            <p:ph type="ftr" sz="quarter" idx="11"/>
          </p:nvPr>
        </p:nvSpPr>
        <p:spPr/>
        <p:txBody>
          <a:bodyPr/>
          <a:lstStyle>
            <a:lvl1pPr>
              <a:defRPr/>
            </a:lvl1pPr>
          </a:lstStyle>
          <a:p>
            <a:pPr>
              <a:defRPr/>
            </a:pPr>
            <a:endParaRPr lang="de-DE" altLang="de-DE"/>
          </a:p>
        </p:txBody>
      </p:sp>
      <p:sp>
        <p:nvSpPr>
          <p:cNvPr id="4" name="Foliennummernplatzhalter 5"/>
          <p:cNvSpPr>
            <a:spLocks noGrp="1"/>
          </p:cNvSpPr>
          <p:nvPr>
            <p:ph type="sldNum" sz="quarter" idx="12"/>
          </p:nvPr>
        </p:nvSpPr>
        <p:spPr/>
        <p:txBody>
          <a:bodyPr/>
          <a:lstStyle>
            <a:lvl1pPr>
              <a:defRPr/>
            </a:lvl1pPr>
          </a:lstStyle>
          <a:p>
            <a:pPr>
              <a:defRPr/>
            </a:pPr>
            <a:fld id="{77B667A6-4510-4B90-9485-F50F3CB4DB57}" type="slidenum">
              <a:rPr lang="de-DE" altLang="de-DE"/>
              <a:pPr>
                <a:defRPr/>
              </a:pPr>
              <a:t>‹Nr.›</a:t>
            </a:fld>
            <a:endParaRPr lang="de-DE" altLang="de-DE"/>
          </a:p>
        </p:txBody>
      </p:sp>
    </p:spTree>
    <p:extLst>
      <p:ext uri="{BB962C8B-B14F-4D97-AF65-F5344CB8AC3E}">
        <p14:creationId xmlns:p14="http://schemas.microsoft.com/office/powerpoint/2010/main" val="146284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C1130827-E0D4-4527-AB93-CA99D2A38941}" type="datetimeFigureOut">
              <a:rPr lang="de-DE" altLang="de-DE"/>
              <a:pPr>
                <a:defRPr/>
              </a:pPr>
              <a:t>30.03.2015</a:t>
            </a:fld>
            <a:endParaRPr lang="de-DE" altLang="de-DE"/>
          </a:p>
        </p:txBody>
      </p:sp>
      <p:sp>
        <p:nvSpPr>
          <p:cNvPr id="6" name="Fußzeilenplatzhalter 4"/>
          <p:cNvSpPr>
            <a:spLocks noGrp="1"/>
          </p:cNvSpPr>
          <p:nvPr>
            <p:ph type="ftr" sz="quarter" idx="11"/>
          </p:nvPr>
        </p:nvSpPr>
        <p:spPr/>
        <p:txBody>
          <a:bodyPr/>
          <a:lstStyle>
            <a:lvl1pPr>
              <a:defRPr/>
            </a:lvl1pPr>
          </a:lstStyle>
          <a:p>
            <a:pPr>
              <a:defRPr/>
            </a:pPr>
            <a:endParaRPr lang="de-DE" altLang="de-DE"/>
          </a:p>
        </p:txBody>
      </p:sp>
      <p:sp>
        <p:nvSpPr>
          <p:cNvPr id="7" name="Foliennummernplatzhalter 5"/>
          <p:cNvSpPr>
            <a:spLocks noGrp="1"/>
          </p:cNvSpPr>
          <p:nvPr>
            <p:ph type="sldNum" sz="quarter" idx="12"/>
          </p:nvPr>
        </p:nvSpPr>
        <p:spPr/>
        <p:txBody>
          <a:bodyPr/>
          <a:lstStyle>
            <a:lvl1pPr>
              <a:defRPr/>
            </a:lvl1pPr>
          </a:lstStyle>
          <a:p>
            <a:pPr>
              <a:defRPr/>
            </a:pPr>
            <a:fld id="{5B358857-FB69-4AEE-821F-B0156EE54D03}" type="slidenum">
              <a:rPr lang="de-DE" altLang="de-DE"/>
              <a:pPr>
                <a:defRPr/>
              </a:pPr>
              <a:t>‹Nr.›</a:t>
            </a:fld>
            <a:endParaRPr lang="de-DE" altLang="de-DE"/>
          </a:p>
        </p:txBody>
      </p:sp>
    </p:spTree>
    <p:extLst>
      <p:ext uri="{BB962C8B-B14F-4D97-AF65-F5344CB8AC3E}">
        <p14:creationId xmlns:p14="http://schemas.microsoft.com/office/powerpoint/2010/main" val="308888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8DC34D7B-2498-4B22-9C40-0C252D45E998}" type="datetimeFigureOut">
              <a:rPr lang="de-DE" altLang="de-DE"/>
              <a:pPr>
                <a:defRPr/>
              </a:pPr>
              <a:t>30.03.2015</a:t>
            </a:fld>
            <a:endParaRPr lang="de-DE" altLang="de-DE"/>
          </a:p>
        </p:txBody>
      </p:sp>
      <p:sp>
        <p:nvSpPr>
          <p:cNvPr id="6" name="Fußzeilenplatzhalter 4"/>
          <p:cNvSpPr>
            <a:spLocks noGrp="1"/>
          </p:cNvSpPr>
          <p:nvPr>
            <p:ph type="ftr" sz="quarter" idx="11"/>
          </p:nvPr>
        </p:nvSpPr>
        <p:spPr/>
        <p:txBody>
          <a:bodyPr/>
          <a:lstStyle>
            <a:lvl1pPr>
              <a:defRPr/>
            </a:lvl1pPr>
          </a:lstStyle>
          <a:p>
            <a:pPr>
              <a:defRPr/>
            </a:pPr>
            <a:endParaRPr lang="de-DE" altLang="de-DE"/>
          </a:p>
        </p:txBody>
      </p:sp>
      <p:sp>
        <p:nvSpPr>
          <p:cNvPr id="7" name="Foliennummernplatzhalter 5"/>
          <p:cNvSpPr>
            <a:spLocks noGrp="1"/>
          </p:cNvSpPr>
          <p:nvPr>
            <p:ph type="sldNum" sz="quarter" idx="12"/>
          </p:nvPr>
        </p:nvSpPr>
        <p:spPr/>
        <p:txBody>
          <a:bodyPr/>
          <a:lstStyle>
            <a:lvl1pPr>
              <a:defRPr/>
            </a:lvl1pPr>
          </a:lstStyle>
          <a:p>
            <a:pPr>
              <a:defRPr/>
            </a:pPr>
            <a:fld id="{989669BC-E9DA-48E2-B35E-7F68D83B1EC0}" type="slidenum">
              <a:rPr lang="de-DE" altLang="de-DE"/>
              <a:pPr>
                <a:defRPr/>
              </a:pPr>
              <a:t>‹Nr.›</a:t>
            </a:fld>
            <a:endParaRPr lang="de-DE" altLang="de-DE"/>
          </a:p>
        </p:txBody>
      </p:sp>
    </p:spTree>
    <p:extLst>
      <p:ext uri="{BB962C8B-B14F-4D97-AF65-F5344CB8AC3E}">
        <p14:creationId xmlns:p14="http://schemas.microsoft.com/office/powerpoint/2010/main" val="176436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a:defRPr/>
            </a:pPr>
            <a:fld id="{FA4583CB-A3C0-44CC-AA37-FFBDCBA172AE}" type="datetimeFigureOut">
              <a:rPr lang="de-DE" altLang="de-DE"/>
              <a:pPr>
                <a:defRPr/>
              </a:pPr>
              <a:t>30.03.2015</a:t>
            </a:fld>
            <a:endParaRPr lang="de-DE" alt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cs typeface="Arial" pitchFamily="34" charset="0"/>
              </a:defRPr>
            </a:lvl1pPr>
          </a:lstStyle>
          <a:p>
            <a:pPr>
              <a:defRPr/>
            </a:pPr>
            <a:endParaRPr lang="de-DE" alt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a:defRPr/>
            </a:pPr>
            <a:fld id="{4AA8BCA4-2316-4CFB-8F99-3E335A552BA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Oeffentlichkeitsarbeit\Werbung&amp;Medien\08_EP\2015\Elmau_Gipfel\Heft Gipfelandachten\Links\gipfel1_qu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64" y="0"/>
            <a:ext cx="916566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Dialog mit der Zivilgesellschaft</a:t>
            </a:r>
            <a:endParaRPr lang="de-DE" dirty="0">
              <a:solidFill>
                <a:srgbClr val="C00000"/>
              </a:solidFill>
            </a:endParaRPr>
          </a:p>
        </p:txBody>
      </p:sp>
      <p:sp>
        <p:nvSpPr>
          <p:cNvPr id="2" name="Inhaltsplatzhalter 1"/>
          <p:cNvSpPr>
            <a:spLocks noGrp="1"/>
          </p:cNvSpPr>
          <p:nvPr>
            <p:ph sz="half" idx="1"/>
          </p:nvPr>
        </p:nvSpPr>
        <p:spPr/>
        <p:txBody>
          <a:bodyPr/>
          <a:lstStyle/>
          <a:p>
            <a:pPr marL="0" indent="0">
              <a:buNone/>
            </a:pPr>
            <a:r>
              <a:rPr lang="de-DE" b="1" baseline="30000" dirty="0"/>
              <a:t>In der G7-Agenda heißt es:</a:t>
            </a:r>
          </a:p>
          <a:p>
            <a:pPr marL="0" indent="0">
              <a:buNone/>
            </a:pPr>
            <a:r>
              <a:rPr lang="de-DE" baseline="30000" dirty="0"/>
              <a:t>„Während der Präsidentschaft will Bundeskanzlerin Merkel einen umfassenden Dialog mit der Zivilgesellschaft führen. Sie trifft mit Repräsentanten der Wissenschaften, der Wirtschaft und Gewerkschaften zusammen sowie mit </a:t>
            </a:r>
            <a:r>
              <a:rPr lang="de-DE" baseline="30000" dirty="0" smtClean="0"/>
              <a:t>Nichtregierungs-organisationen</a:t>
            </a:r>
            <a:r>
              <a:rPr lang="de-DE" baseline="30000" dirty="0"/>
              <a:t>, Jugendlichen und Frauen aus den G7-Staaten</a:t>
            </a:r>
            <a:r>
              <a:rPr lang="de-DE" baseline="30000" dirty="0" smtClean="0"/>
              <a:t>.“</a:t>
            </a:r>
          </a:p>
          <a:p>
            <a:pPr marL="0" indent="0">
              <a:buNone/>
            </a:pPr>
            <a:endParaRPr lang="de-DE" dirty="0"/>
          </a:p>
        </p:txBody>
      </p:sp>
      <p:sp>
        <p:nvSpPr>
          <p:cNvPr id="3" name="Inhaltsplatzhalter 2"/>
          <p:cNvSpPr>
            <a:spLocks noGrp="1"/>
          </p:cNvSpPr>
          <p:nvPr>
            <p:ph sz="half" idx="2"/>
          </p:nvPr>
        </p:nvSpPr>
        <p:spPr/>
        <p:txBody>
          <a:bodyPr/>
          <a:lstStyle/>
          <a:p>
            <a:pPr marL="0" indent="0">
              <a:buNone/>
            </a:pPr>
            <a:r>
              <a:rPr lang="es-ES" baseline="30000" dirty="0">
                <a:solidFill>
                  <a:srgbClr val="C00000"/>
                </a:solidFill>
              </a:rPr>
              <a:t>Lorena Sánchez Martínez aus Mexico erklärt:</a:t>
            </a:r>
          </a:p>
          <a:p>
            <a:pPr marL="0" indent="0">
              <a:buNone/>
            </a:pPr>
            <a:r>
              <a:rPr lang="de-DE" baseline="30000" dirty="0" smtClean="0">
                <a:solidFill>
                  <a:srgbClr val="C00000"/>
                </a:solidFill>
              </a:rPr>
              <a:t>„</a:t>
            </a:r>
            <a:r>
              <a:rPr lang="de-DE" baseline="30000" dirty="0">
                <a:solidFill>
                  <a:srgbClr val="C00000"/>
                </a:solidFill>
              </a:rPr>
              <a:t>Wir sind uns bewusst, dass unsere Arbeit nicht </a:t>
            </a:r>
            <a:r>
              <a:rPr lang="de-DE" baseline="30000" dirty="0" smtClean="0">
                <a:solidFill>
                  <a:srgbClr val="C00000"/>
                </a:solidFill>
              </a:rPr>
              <a:t>ungefährlich </a:t>
            </a:r>
            <a:r>
              <a:rPr lang="de-DE" baseline="30000" dirty="0">
                <a:solidFill>
                  <a:srgbClr val="C00000"/>
                </a:solidFill>
              </a:rPr>
              <a:t>ist, wenn wir die </a:t>
            </a:r>
            <a:r>
              <a:rPr lang="de-DE" baseline="30000" dirty="0" smtClean="0">
                <a:solidFill>
                  <a:srgbClr val="C00000"/>
                </a:solidFill>
              </a:rPr>
              <a:t>Verletzung </a:t>
            </a:r>
            <a:r>
              <a:rPr lang="de-DE" baseline="30000" dirty="0">
                <a:solidFill>
                  <a:srgbClr val="C00000"/>
                </a:solidFill>
              </a:rPr>
              <a:t>von Menschenrechten anzeigen, ob nun </a:t>
            </a:r>
            <a:r>
              <a:rPr lang="de-DE" baseline="30000" dirty="0" err="1" smtClean="0">
                <a:solidFill>
                  <a:srgbClr val="C00000"/>
                </a:solidFill>
              </a:rPr>
              <a:t>Umweltverschmut-zung</a:t>
            </a:r>
            <a:r>
              <a:rPr lang="de-DE" baseline="30000" dirty="0">
                <a:solidFill>
                  <a:srgbClr val="C00000"/>
                </a:solidFill>
              </a:rPr>
              <a:t>, Folter oder Zwangsumsiedlungen, dann kommt immer die machtvolle Hand des Staates ins Spiel. Die Behörden in Tabasco werten unsere Arbeit ab, behindern und belügen uns, doch sie bedrohen uns nicht als Personen. </a:t>
            </a:r>
            <a:endParaRPr lang="de-DE" baseline="30000" dirty="0" smtClean="0">
              <a:solidFill>
                <a:srgbClr val="C00000"/>
              </a:solidFill>
            </a:endParaRPr>
          </a:p>
          <a:p>
            <a:pPr marL="0" indent="0">
              <a:buNone/>
            </a:pPr>
            <a:r>
              <a:rPr lang="de-DE" baseline="30000" dirty="0" smtClean="0">
                <a:solidFill>
                  <a:srgbClr val="C00000"/>
                </a:solidFill>
              </a:rPr>
              <a:t>Die Verantwortlichen </a:t>
            </a:r>
            <a:r>
              <a:rPr lang="de-DE" baseline="30000" dirty="0">
                <a:solidFill>
                  <a:srgbClr val="C00000"/>
                </a:solidFill>
              </a:rPr>
              <a:t>setzen auf Erschöpfung, wollen uns müde machen und zermürben, damit wir aufgeben.“</a:t>
            </a:r>
          </a:p>
        </p:txBody>
      </p:sp>
    </p:spTree>
    <p:extLst>
      <p:ext uri="{BB962C8B-B14F-4D97-AF65-F5344CB8AC3E}">
        <p14:creationId xmlns:p14="http://schemas.microsoft.com/office/powerpoint/2010/main" val="3875833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Klimaschutz</a:t>
            </a:r>
            <a:endParaRPr lang="de-DE" dirty="0">
              <a:solidFill>
                <a:srgbClr val="C00000"/>
              </a:solidFill>
            </a:endParaRPr>
          </a:p>
        </p:txBody>
      </p:sp>
      <p:sp>
        <p:nvSpPr>
          <p:cNvPr id="2" name="Inhaltsplatzhalter 1"/>
          <p:cNvSpPr>
            <a:spLocks noGrp="1"/>
          </p:cNvSpPr>
          <p:nvPr>
            <p:ph sz="half" idx="1"/>
          </p:nvPr>
        </p:nvSpPr>
        <p:spPr/>
        <p:txBody>
          <a:bodyPr/>
          <a:lstStyle/>
          <a:p>
            <a:pPr marL="0" indent="0">
              <a:buNone/>
            </a:pPr>
            <a:r>
              <a:rPr lang="de-DE" b="1" baseline="30000" dirty="0"/>
              <a:t>In der G7-Agenda heißt es:</a:t>
            </a:r>
          </a:p>
          <a:p>
            <a:pPr marL="0" indent="0">
              <a:buNone/>
            </a:pPr>
            <a:r>
              <a:rPr lang="de-DE" baseline="30000" dirty="0"/>
              <a:t>„Sehr viele Staaten haben erkannt, </a:t>
            </a:r>
            <a:r>
              <a:rPr lang="de-DE" baseline="30000" dirty="0" smtClean="0"/>
              <a:t/>
            </a:r>
            <a:br>
              <a:rPr lang="de-DE" baseline="30000" dirty="0" smtClean="0"/>
            </a:br>
            <a:r>
              <a:rPr lang="de-DE" baseline="30000" dirty="0" smtClean="0"/>
              <a:t>dass </a:t>
            </a:r>
            <a:r>
              <a:rPr lang="de-DE" baseline="30000" dirty="0"/>
              <a:t>die Folgen des Klimawandels kaum beherrschbar und nur zu sehr hohen Kosten zu bewältigen sind. </a:t>
            </a:r>
          </a:p>
          <a:p>
            <a:pPr marL="0" indent="0">
              <a:buNone/>
            </a:pPr>
            <a:r>
              <a:rPr lang="de-DE" baseline="30000" dirty="0"/>
              <a:t>Wir werden unser Aktionsprogramm Klimaschutz konsequent umsetzen und zeigen, wie wirtschaftliche </a:t>
            </a:r>
            <a:br>
              <a:rPr lang="de-DE" baseline="30000" dirty="0"/>
            </a:br>
            <a:r>
              <a:rPr lang="de-DE" baseline="30000" dirty="0"/>
              <a:t>Entwicklung und Klimaschutz in </a:t>
            </a:r>
            <a:br>
              <a:rPr lang="de-DE" baseline="30000" dirty="0"/>
            </a:br>
            <a:r>
              <a:rPr lang="de-DE" baseline="30000" dirty="0"/>
              <a:t>Einklang gebracht werden können.“</a:t>
            </a:r>
          </a:p>
          <a:p>
            <a:pPr marL="0" indent="0">
              <a:buNone/>
            </a:pPr>
            <a:endParaRPr lang="de-DE" dirty="0"/>
          </a:p>
        </p:txBody>
      </p:sp>
      <p:sp>
        <p:nvSpPr>
          <p:cNvPr id="3" name="Inhaltsplatzhalter 2"/>
          <p:cNvSpPr>
            <a:spLocks noGrp="1"/>
          </p:cNvSpPr>
          <p:nvPr>
            <p:ph sz="half" idx="2"/>
          </p:nvPr>
        </p:nvSpPr>
        <p:spPr/>
        <p:txBody>
          <a:bodyPr/>
          <a:lstStyle/>
          <a:p>
            <a:pPr marL="0" indent="0">
              <a:buNone/>
            </a:pPr>
            <a:r>
              <a:rPr lang="de-DE" baseline="30000" dirty="0">
                <a:solidFill>
                  <a:srgbClr val="C00000"/>
                </a:solidFill>
              </a:rPr>
              <a:t>Kabiri </a:t>
            </a:r>
            <a:r>
              <a:rPr lang="de-DE" baseline="30000" dirty="0" err="1">
                <a:solidFill>
                  <a:srgbClr val="C00000"/>
                </a:solidFill>
              </a:rPr>
              <a:t>Kokia</a:t>
            </a:r>
            <a:r>
              <a:rPr lang="de-DE" baseline="30000" dirty="0">
                <a:solidFill>
                  <a:srgbClr val="C00000"/>
                </a:solidFill>
              </a:rPr>
              <a:t>, 56 Jahre, Einwohner von </a:t>
            </a:r>
            <a:r>
              <a:rPr lang="de-DE" baseline="30000" dirty="0" err="1">
                <a:solidFill>
                  <a:srgbClr val="C00000"/>
                </a:solidFill>
              </a:rPr>
              <a:t>Bonrike</a:t>
            </a:r>
            <a:r>
              <a:rPr lang="de-DE" baseline="30000" dirty="0">
                <a:solidFill>
                  <a:srgbClr val="C00000"/>
                </a:solidFill>
              </a:rPr>
              <a:t>, einem Dorf im Osten </a:t>
            </a:r>
            <a:r>
              <a:rPr lang="de-DE" baseline="30000" dirty="0" err="1">
                <a:solidFill>
                  <a:srgbClr val="C00000"/>
                </a:solidFill>
              </a:rPr>
              <a:t>Tarawas</a:t>
            </a:r>
            <a:r>
              <a:rPr lang="de-DE" baseline="30000" dirty="0">
                <a:solidFill>
                  <a:srgbClr val="C00000"/>
                </a:solidFill>
              </a:rPr>
              <a:t>, einer Insel der Republik Kiribati, erklärt:</a:t>
            </a:r>
          </a:p>
          <a:p>
            <a:pPr marL="0" indent="0">
              <a:buNone/>
            </a:pPr>
            <a:r>
              <a:rPr lang="de-DE" baseline="30000" dirty="0">
                <a:solidFill>
                  <a:srgbClr val="C00000"/>
                </a:solidFill>
              </a:rPr>
              <a:t>„Jedes Jahr kommt das Wasser ein bisschen näher. In den letzten sechs Jahren hat das Meer über fünf Meter meines Grundstücks gestohlen. Ein Schutzdamm könnte helfen, aber wie soll ich denn all den Zement, die Sandsäcke und den Mörtel bezahlen? </a:t>
            </a:r>
          </a:p>
          <a:p>
            <a:pPr marL="0" indent="0">
              <a:buNone/>
            </a:pPr>
            <a:r>
              <a:rPr lang="de-DE" baseline="30000" dirty="0">
                <a:solidFill>
                  <a:srgbClr val="C00000"/>
                </a:solidFill>
              </a:rPr>
              <a:t>Ohne fremde Hilfe sind unsere Inseln nicht zu retten. </a:t>
            </a:r>
            <a:r>
              <a:rPr lang="de-DE" baseline="30000" dirty="0" smtClean="0">
                <a:solidFill>
                  <a:srgbClr val="C00000"/>
                </a:solidFill>
              </a:rPr>
              <a:t>Es </a:t>
            </a:r>
            <a:r>
              <a:rPr lang="de-DE" baseline="30000" dirty="0">
                <a:solidFill>
                  <a:srgbClr val="C00000"/>
                </a:solidFill>
              </a:rPr>
              <a:t>muss endlich gehandelt werden. Das schulden wir unseren Enkelkindern.“ </a:t>
            </a:r>
          </a:p>
        </p:txBody>
      </p:sp>
    </p:spTree>
    <p:extLst>
      <p:ext uri="{BB962C8B-B14F-4D97-AF65-F5344CB8AC3E}">
        <p14:creationId xmlns:p14="http://schemas.microsoft.com/office/powerpoint/2010/main" val="415319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0985" y="184379"/>
            <a:ext cx="8229600" cy="1143000"/>
          </a:xfrm>
        </p:spPr>
        <p:txBody>
          <a:bodyPr/>
          <a:lstStyle/>
          <a:p>
            <a:pPr algn="l"/>
            <a:r>
              <a:rPr lang="de-DE" dirty="0" smtClean="0">
                <a:solidFill>
                  <a:srgbClr val="C00000"/>
                </a:solidFill>
              </a:rPr>
              <a:t>Lied </a:t>
            </a:r>
            <a:r>
              <a:rPr lang="de-DE" dirty="0" smtClean="0"/>
              <a:t>Sonne der Gerechtigkeit</a:t>
            </a:r>
            <a:endParaRPr lang="de-DE" dirty="0"/>
          </a:p>
        </p:txBody>
      </p:sp>
      <p:sp>
        <p:nvSpPr>
          <p:cNvPr id="5" name="Textfeld 4"/>
          <p:cNvSpPr txBox="1"/>
          <p:nvPr/>
        </p:nvSpPr>
        <p:spPr>
          <a:xfrm>
            <a:off x="3871345" y="3266321"/>
            <a:ext cx="4104456" cy="3375283"/>
          </a:xfrm>
          <a:prstGeom prst="rect">
            <a:avLst/>
          </a:prstGeom>
          <a:noFill/>
        </p:spPr>
        <p:txBody>
          <a:bodyPr wrap="square" rtlCol="0">
            <a:spAutoFit/>
          </a:bodyPr>
          <a:lstStyle/>
          <a:p>
            <a:r>
              <a:rPr lang="de-DE" sz="2000" baseline="30000" dirty="0" smtClean="0"/>
              <a:t>5</a:t>
            </a:r>
            <a:r>
              <a:rPr lang="de-DE" sz="2000" baseline="30000" dirty="0"/>
              <a:t>. </a:t>
            </a:r>
            <a:r>
              <a:rPr lang="de-DE" sz="2000" baseline="30000" dirty="0" smtClean="0"/>
              <a:t>Gib </a:t>
            </a:r>
            <a:r>
              <a:rPr lang="de-DE" sz="2000" baseline="30000" dirty="0"/>
              <a:t>den Boten Kraft und Mut, Glauben, Hoffnung, </a:t>
            </a:r>
            <a:r>
              <a:rPr lang="de-DE" sz="2000" baseline="30000" dirty="0" smtClean="0"/>
              <a:t>Liebesglut, lass </a:t>
            </a:r>
            <a:r>
              <a:rPr lang="de-DE" sz="2000" baseline="30000" dirty="0"/>
              <a:t>Du reiche Frucht </a:t>
            </a:r>
            <a:r>
              <a:rPr lang="de-DE" sz="2000" baseline="30000" dirty="0" err="1"/>
              <a:t>aufgehn</a:t>
            </a:r>
            <a:r>
              <a:rPr lang="de-DE" sz="2000" baseline="30000" dirty="0"/>
              <a:t>, </a:t>
            </a:r>
            <a:br>
              <a:rPr lang="de-DE" sz="2000" baseline="30000" dirty="0"/>
            </a:br>
            <a:r>
              <a:rPr lang="de-DE" sz="2000" baseline="30000" dirty="0"/>
              <a:t>wo sie unter Tränen säen</a:t>
            </a:r>
            <a:r>
              <a:rPr lang="de-DE" sz="2000" baseline="30000" dirty="0" smtClean="0"/>
              <a:t>.  Erbarm </a:t>
            </a:r>
            <a:r>
              <a:rPr lang="de-DE" sz="2000" baseline="30000" dirty="0"/>
              <a:t>Dich, Herr</a:t>
            </a:r>
            <a:r>
              <a:rPr lang="de-DE" sz="2000" baseline="30000" dirty="0" smtClean="0"/>
              <a:t>.</a:t>
            </a:r>
          </a:p>
          <a:p>
            <a:endParaRPr lang="de-DE" sz="2000" baseline="30000" dirty="0"/>
          </a:p>
          <a:p>
            <a:r>
              <a:rPr lang="de-DE" sz="2000" baseline="30000" dirty="0"/>
              <a:t>6. </a:t>
            </a:r>
            <a:r>
              <a:rPr lang="de-DE" sz="2000" baseline="30000" dirty="0" smtClean="0"/>
              <a:t>Lass </a:t>
            </a:r>
            <a:r>
              <a:rPr lang="de-DE" sz="2000" baseline="30000" dirty="0"/>
              <a:t>uns Deine Herrlichkeit sehen auch in dieser Zeit und mit unsrer kleinen Kraft üben gute Ritterschaft. Erbarm Dich, Herr.</a:t>
            </a:r>
          </a:p>
          <a:p>
            <a:endParaRPr lang="de-DE" sz="2000" baseline="30000" dirty="0"/>
          </a:p>
          <a:p>
            <a:r>
              <a:rPr lang="de-DE" sz="2000" baseline="30000" dirty="0"/>
              <a:t>7. </a:t>
            </a:r>
            <a:r>
              <a:rPr lang="de-DE" sz="2000" baseline="30000" dirty="0" smtClean="0"/>
              <a:t>Lass </a:t>
            </a:r>
            <a:r>
              <a:rPr lang="de-DE" sz="2000" baseline="30000" dirty="0"/>
              <a:t>uns eins sein, Jesu Christ, </a:t>
            </a:r>
            <a:br>
              <a:rPr lang="de-DE" sz="2000" baseline="30000" dirty="0"/>
            </a:br>
            <a:r>
              <a:rPr lang="de-DE" sz="2000" baseline="30000" dirty="0"/>
              <a:t>wie Du mit dem Vater bist,</a:t>
            </a:r>
            <a:br>
              <a:rPr lang="de-DE" sz="2000" baseline="30000" dirty="0"/>
            </a:br>
            <a:r>
              <a:rPr lang="de-DE" sz="2000" baseline="30000" dirty="0"/>
              <a:t>in Dir bleiben allezeit, heute wie in Ewigkeit. </a:t>
            </a:r>
            <a:endParaRPr lang="de-DE" sz="2000" baseline="30000" dirty="0" smtClean="0"/>
          </a:p>
          <a:p>
            <a:r>
              <a:rPr lang="de-DE" sz="2000" baseline="30000" dirty="0" smtClean="0"/>
              <a:t>Erbarm </a:t>
            </a:r>
            <a:r>
              <a:rPr lang="de-DE" sz="2000" baseline="30000" dirty="0"/>
              <a:t>Dich, Herr.</a:t>
            </a:r>
          </a:p>
          <a:p>
            <a:endParaRPr lang="de-DE" sz="2000" baseline="30000" dirty="0"/>
          </a:p>
          <a:p>
            <a:r>
              <a:rPr lang="de-DE" sz="2000" baseline="30000" dirty="0"/>
              <a:t>8. </a:t>
            </a:r>
            <a:r>
              <a:rPr lang="de-DE" sz="2000" baseline="30000" dirty="0" smtClean="0"/>
              <a:t>Kraft</a:t>
            </a:r>
            <a:r>
              <a:rPr lang="de-DE" sz="2000" baseline="30000" dirty="0"/>
              <a:t>, Lob, Ehr und Herrlichkeit </a:t>
            </a:r>
            <a:br>
              <a:rPr lang="de-DE" sz="2000" baseline="30000" dirty="0"/>
            </a:br>
            <a:r>
              <a:rPr lang="de-DE" sz="2000" baseline="30000" dirty="0"/>
              <a:t>sei dem Höchsten allezeit, der, wie Er ist drei in ein, </a:t>
            </a:r>
            <a:endParaRPr lang="de-DE" sz="2000" baseline="30000" dirty="0" smtClean="0"/>
          </a:p>
          <a:p>
            <a:r>
              <a:rPr lang="de-DE" sz="2000" baseline="30000" dirty="0" smtClean="0"/>
              <a:t>uns </a:t>
            </a:r>
            <a:r>
              <a:rPr lang="de-DE" sz="2000" baseline="30000" dirty="0"/>
              <a:t>in Ihm lässt eines sein. Erbarm Dich, Herr.</a:t>
            </a:r>
          </a:p>
        </p:txBody>
      </p:sp>
      <p:sp>
        <p:nvSpPr>
          <p:cNvPr id="6" name="Textfeld 5"/>
          <p:cNvSpPr txBox="1"/>
          <p:nvPr/>
        </p:nvSpPr>
        <p:spPr>
          <a:xfrm>
            <a:off x="670008" y="3266320"/>
            <a:ext cx="3911072" cy="3375283"/>
          </a:xfrm>
          <a:prstGeom prst="rect">
            <a:avLst/>
          </a:prstGeom>
          <a:noFill/>
        </p:spPr>
        <p:txBody>
          <a:bodyPr wrap="square" rtlCol="0">
            <a:spAutoFit/>
          </a:bodyPr>
          <a:lstStyle/>
          <a:p>
            <a:r>
              <a:rPr lang="de-DE" sz="2000" baseline="30000" dirty="0"/>
              <a:t>2. </a:t>
            </a:r>
            <a:r>
              <a:rPr lang="de-DE" sz="2000" baseline="30000" dirty="0" smtClean="0"/>
              <a:t>Weck </a:t>
            </a:r>
            <a:r>
              <a:rPr lang="de-DE" sz="2000" baseline="30000" dirty="0"/>
              <a:t>die tote Christenheit </a:t>
            </a:r>
            <a:br>
              <a:rPr lang="de-DE" sz="2000" baseline="30000" dirty="0"/>
            </a:br>
            <a:r>
              <a:rPr lang="de-DE" sz="2000" baseline="30000" dirty="0"/>
              <a:t>aus dem Schlaf der Sicherheit,</a:t>
            </a:r>
            <a:br>
              <a:rPr lang="de-DE" sz="2000" baseline="30000" dirty="0"/>
            </a:br>
            <a:r>
              <a:rPr lang="de-DE" sz="2000" baseline="30000" dirty="0"/>
              <a:t>dass sie Deine Stimme hört, </a:t>
            </a:r>
            <a:br>
              <a:rPr lang="de-DE" sz="2000" baseline="30000" dirty="0"/>
            </a:br>
            <a:r>
              <a:rPr lang="de-DE" sz="2000" baseline="30000" dirty="0"/>
              <a:t>sich zu Deinem Wort bekehrt.</a:t>
            </a:r>
            <a:br>
              <a:rPr lang="de-DE" sz="2000" baseline="30000" dirty="0"/>
            </a:br>
            <a:r>
              <a:rPr lang="de-DE" sz="2000" baseline="30000" dirty="0"/>
              <a:t>Erbarm Dich, Herr</a:t>
            </a:r>
            <a:r>
              <a:rPr lang="de-DE" sz="2000" baseline="30000" dirty="0" smtClean="0"/>
              <a:t>.</a:t>
            </a:r>
          </a:p>
          <a:p>
            <a:endParaRPr lang="de-DE" sz="2000" baseline="30000" dirty="0"/>
          </a:p>
          <a:p>
            <a:r>
              <a:rPr lang="de-DE" sz="2000" baseline="30000" dirty="0" smtClean="0"/>
              <a:t>3</a:t>
            </a:r>
            <a:r>
              <a:rPr lang="de-DE" sz="2000" baseline="30000" dirty="0"/>
              <a:t>. </a:t>
            </a:r>
            <a:r>
              <a:rPr lang="de-DE" sz="2000" baseline="30000" dirty="0" smtClean="0"/>
              <a:t>Schaue </a:t>
            </a:r>
            <a:r>
              <a:rPr lang="de-DE" sz="2000" baseline="30000" dirty="0"/>
              <a:t>die Zertrennung an, </a:t>
            </a:r>
            <a:br>
              <a:rPr lang="de-DE" sz="2000" baseline="30000" dirty="0"/>
            </a:br>
            <a:r>
              <a:rPr lang="de-DE" sz="2000" baseline="30000" dirty="0"/>
              <a:t>der sonst niemand wehren kann;</a:t>
            </a:r>
            <a:br>
              <a:rPr lang="de-DE" sz="2000" baseline="30000" dirty="0"/>
            </a:br>
            <a:r>
              <a:rPr lang="de-DE" sz="2000" baseline="30000" dirty="0"/>
              <a:t>sammle, großer Menschenhirt, alles, </a:t>
            </a:r>
            <a:r>
              <a:rPr lang="de-DE" sz="2000" baseline="30000" dirty="0" smtClean="0"/>
              <a:t/>
            </a:r>
            <a:br>
              <a:rPr lang="de-DE" sz="2000" baseline="30000" dirty="0" smtClean="0"/>
            </a:br>
            <a:r>
              <a:rPr lang="de-DE" sz="2000" baseline="30000" dirty="0" smtClean="0"/>
              <a:t>was </a:t>
            </a:r>
            <a:r>
              <a:rPr lang="de-DE" sz="2000" baseline="30000" dirty="0"/>
              <a:t>sich hat </a:t>
            </a:r>
            <a:r>
              <a:rPr lang="de-DE" sz="2000" baseline="30000" dirty="0" smtClean="0"/>
              <a:t>verirrt. Erbarm </a:t>
            </a:r>
            <a:r>
              <a:rPr lang="de-DE" sz="2000" baseline="30000" dirty="0"/>
              <a:t>Dich, Herr</a:t>
            </a:r>
            <a:r>
              <a:rPr lang="de-DE" sz="2000" baseline="30000" dirty="0" smtClean="0"/>
              <a:t>.</a:t>
            </a:r>
          </a:p>
          <a:p>
            <a:endParaRPr lang="de-DE" sz="2000" baseline="30000" dirty="0"/>
          </a:p>
          <a:p>
            <a:r>
              <a:rPr lang="de-DE" sz="2000" baseline="30000" dirty="0"/>
              <a:t>4. </a:t>
            </a:r>
            <a:r>
              <a:rPr lang="de-DE" sz="2000" baseline="30000" dirty="0" smtClean="0"/>
              <a:t>Tu </a:t>
            </a:r>
            <a:r>
              <a:rPr lang="de-DE" sz="2000" baseline="30000" dirty="0"/>
              <a:t>der Völker Türen auf;</a:t>
            </a:r>
            <a:br>
              <a:rPr lang="de-DE" sz="2000" baseline="30000" dirty="0"/>
            </a:br>
            <a:r>
              <a:rPr lang="de-DE" sz="2000" baseline="30000" dirty="0"/>
              <a:t>Deines Himmelreiches Lauf </a:t>
            </a:r>
            <a:br>
              <a:rPr lang="de-DE" sz="2000" baseline="30000" dirty="0"/>
            </a:br>
            <a:r>
              <a:rPr lang="de-DE" sz="2000" baseline="30000" dirty="0"/>
              <a:t>hemme keine List noch Macht.</a:t>
            </a:r>
            <a:br>
              <a:rPr lang="de-DE" sz="2000" baseline="30000" dirty="0"/>
            </a:br>
            <a:r>
              <a:rPr lang="de-DE" sz="2000" baseline="30000" dirty="0"/>
              <a:t>Schaffe Licht in dunkler Nacht.</a:t>
            </a:r>
            <a:br>
              <a:rPr lang="de-DE" sz="2000" baseline="30000" dirty="0"/>
            </a:br>
            <a:r>
              <a:rPr lang="de-DE" sz="2000" baseline="30000" dirty="0"/>
              <a:t>Erbarm Dich, Herr</a:t>
            </a:r>
            <a:r>
              <a:rPr lang="de-DE" sz="2000" baseline="30000" dirty="0" smtClean="0"/>
              <a:t>.</a:t>
            </a:r>
            <a:endParaRPr lang="de-DE" sz="2000" baseline="30000" dirty="0"/>
          </a:p>
        </p:txBody>
      </p:sp>
      <p:pic>
        <p:nvPicPr>
          <p:cNvPr id="1026" name="Picture 2" descr="R:\Oeffentlichkeitsarbeit\Werbung&amp;Medien\08_EP\2015\Elmau_Gipfel\Heft Gipfelandachten\Links\Sonne der Gerechtigkei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993" y="980524"/>
            <a:ext cx="5760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69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Lesung</a:t>
            </a:r>
            <a:endParaRPr lang="de-DE" dirty="0">
              <a:solidFill>
                <a:srgbClr val="C00000"/>
              </a:solidFill>
            </a:endParaRPr>
          </a:p>
        </p:txBody>
      </p:sp>
      <p:sp>
        <p:nvSpPr>
          <p:cNvPr id="5" name="Textfeld 4"/>
          <p:cNvSpPr txBox="1"/>
          <p:nvPr/>
        </p:nvSpPr>
        <p:spPr>
          <a:xfrm>
            <a:off x="539552" y="1484784"/>
            <a:ext cx="8136904" cy="4708981"/>
          </a:xfrm>
          <a:prstGeom prst="rect">
            <a:avLst/>
          </a:prstGeom>
          <a:noFill/>
        </p:spPr>
        <p:txBody>
          <a:bodyPr wrap="square" rtlCol="0">
            <a:spAutoFit/>
          </a:bodyPr>
          <a:lstStyle/>
          <a:p>
            <a:r>
              <a:rPr lang="de-DE" sz="2500" b="1" baseline="30000" dirty="0"/>
              <a:t>In diesen Tagen vor den Beratungen und Entscheidungen der Großen Sieben beim Weltwirtschaftsgipfel in Schloss </a:t>
            </a:r>
            <a:r>
              <a:rPr lang="de-DE" sz="2500" b="1" baseline="30000" dirty="0" err="1"/>
              <a:t>Elmau</a:t>
            </a:r>
            <a:r>
              <a:rPr lang="de-DE" sz="2500" b="1" baseline="30000" dirty="0"/>
              <a:t> wollen wir auf Gottes Wort über sein Reich der Gerechtigkeit in Jesaja Kapitel 32, Verse 1-8 hören</a:t>
            </a:r>
            <a:r>
              <a:rPr lang="de-DE" sz="2500" b="1" baseline="30000" dirty="0" smtClean="0"/>
              <a:t>:</a:t>
            </a:r>
          </a:p>
          <a:p>
            <a:endParaRPr lang="de-DE" sz="2500" b="1" baseline="30000" dirty="0"/>
          </a:p>
          <a:p>
            <a:r>
              <a:rPr lang="de-DE" sz="2500" b="1" baseline="30000" dirty="0"/>
              <a:t>Einheitsübersetzung:</a:t>
            </a:r>
          </a:p>
          <a:p>
            <a:r>
              <a:rPr lang="de-DE" sz="2500" baseline="30000" dirty="0"/>
              <a:t>1 Seht: Ein König wird kommen, der gerecht regiert, / und Fürsten, die herrschen, wie es recht </a:t>
            </a:r>
            <a:r>
              <a:rPr lang="de-DE" sz="2500" baseline="30000" dirty="0" smtClean="0"/>
              <a:t>ist. 2 </a:t>
            </a:r>
            <a:r>
              <a:rPr lang="de-DE" sz="2500" baseline="30000" dirty="0"/>
              <a:t>Jeder von ihnen wird wie ein Zufluchtsort vor dem Sturm sein, / wie ein schützendes Dach beim Gewitter, wie Wassergräben an einem dürren Ort, / wie der Schatten eines mächtigen Felsens im trockenen Land. 3 Dann sind die Augen der Sehenden nicht mehr verklebt, / die Ohren der </a:t>
            </a:r>
            <a:r>
              <a:rPr lang="de-DE" sz="2500" baseline="30000" dirty="0" smtClean="0"/>
              <a:t>Hörenden </a:t>
            </a:r>
            <a:r>
              <a:rPr lang="de-DE" sz="2500" baseline="30000" dirty="0"/>
              <a:t>hören wieder zu. 4 Das Herz der Unbesonnenen gewinnt Erkenntnis und Einsicht, / die Zunge der Stammelnden redet wieder deutlich und klar. 5 Der Dummkopf wird nicht mehr edel genannt / und der Schurke wird nicht mehr für vornehm gehalten. 6 Denn der Dummkopf redet nur Unsinn / und er hat nur Unheil im Sinn, er handelt ruchlos / und redet lästerlich über den Herrn. </a:t>
            </a:r>
            <a:r>
              <a:rPr lang="de-DE" sz="2500" baseline="30000" dirty="0" smtClean="0"/>
              <a:t>Er </a:t>
            </a:r>
            <a:r>
              <a:rPr lang="de-DE" sz="2500" baseline="30000" dirty="0"/>
              <a:t>lässt den Hungrigen darben, / den Durstigen lässt er nicht trinken. 7 Die Waffen des Schurken bringen Unglück, / er plant nur Verbrechen, um die Schwachen durch trügerische Worte ins </a:t>
            </a:r>
            <a:r>
              <a:rPr lang="de-DE" sz="2500" baseline="30000" dirty="0" smtClean="0"/>
              <a:t>Verderben </a:t>
            </a:r>
            <a:r>
              <a:rPr lang="de-DE" sz="2500" baseline="30000" dirty="0"/>
              <a:t>zu stürzen, / selbst wenn der Arme beweist, dass er im Recht ist. 8 Der Edle aber plant nur Edles / und tritt für das Edle ein.</a:t>
            </a:r>
          </a:p>
        </p:txBody>
      </p:sp>
    </p:spTree>
    <p:extLst>
      <p:ext uri="{BB962C8B-B14F-4D97-AF65-F5344CB8AC3E}">
        <p14:creationId xmlns:p14="http://schemas.microsoft.com/office/powerpoint/2010/main" val="1753399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315820"/>
            <a:ext cx="8229600" cy="1143000"/>
          </a:xfrm>
        </p:spPr>
        <p:txBody>
          <a:bodyPr/>
          <a:lstStyle/>
          <a:p>
            <a:pPr algn="l"/>
            <a:r>
              <a:rPr lang="de-DE" dirty="0" smtClean="0">
                <a:solidFill>
                  <a:srgbClr val="C00000"/>
                </a:solidFill>
              </a:rPr>
              <a:t>Fürbitten</a:t>
            </a:r>
            <a:endParaRPr lang="de-DE" dirty="0">
              <a:solidFill>
                <a:srgbClr val="C00000"/>
              </a:solidFill>
            </a:endParaRPr>
          </a:p>
        </p:txBody>
      </p:sp>
      <p:sp>
        <p:nvSpPr>
          <p:cNvPr id="5" name="Textfeld 4"/>
          <p:cNvSpPr txBox="1"/>
          <p:nvPr/>
        </p:nvSpPr>
        <p:spPr>
          <a:xfrm>
            <a:off x="539552" y="1484784"/>
            <a:ext cx="8136904" cy="1815882"/>
          </a:xfrm>
          <a:prstGeom prst="rect">
            <a:avLst/>
          </a:prstGeom>
          <a:noFill/>
        </p:spPr>
        <p:txBody>
          <a:bodyPr wrap="square" rtlCol="0">
            <a:spAutoFit/>
          </a:bodyPr>
          <a:lstStyle/>
          <a:p>
            <a:r>
              <a:rPr lang="de-DE" sz="2800" b="1" baseline="30000" dirty="0"/>
              <a:t>Manchmal möchte man aufgeben, wenn man die Probleme der Welt sieht, möchte es auf die Verantwortungsträger schieben, die in großem Rahmen </a:t>
            </a:r>
            <a:br>
              <a:rPr lang="de-DE" sz="2800" b="1" baseline="30000" dirty="0"/>
            </a:br>
            <a:r>
              <a:rPr lang="de-DE" sz="2800" b="1" baseline="30000" dirty="0"/>
              <a:t>Dinge beeinflussen können. Doch jede und jeder von uns trägt eine Verantwortung, jede und jeder entsprechend seinen Fähigkeiten und Möglichkeiten. In welchem Bereich sehe ich die Chance, etwas in der Welt zu bewegen?</a:t>
            </a:r>
          </a:p>
        </p:txBody>
      </p:sp>
      <p:sp>
        <p:nvSpPr>
          <p:cNvPr id="2" name="Textfeld 1"/>
          <p:cNvSpPr txBox="1"/>
          <p:nvPr/>
        </p:nvSpPr>
        <p:spPr>
          <a:xfrm>
            <a:off x="539552" y="3300666"/>
            <a:ext cx="3816424" cy="3662541"/>
          </a:xfrm>
          <a:prstGeom prst="rect">
            <a:avLst/>
          </a:prstGeom>
          <a:noFill/>
        </p:spPr>
        <p:txBody>
          <a:bodyPr wrap="square" rtlCol="0">
            <a:spAutoFit/>
          </a:bodyPr>
          <a:lstStyle/>
          <a:p>
            <a:r>
              <a:rPr lang="de-DE" sz="2400" b="1" baseline="30000" dirty="0"/>
              <a:t>Lasset uns beten:</a:t>
            </a:r>
            <a:endParaRPr lang="de-DE" sz="2400" baseline="30000" dirty="0"/>
          </a:p>
          <a:p>
            <a:r>
              <a:rPr lang="de-DE" sz="2400" baseline="30000" dirty="0" smtClean="0">
                <a:solidFill>
                  <a:srgbClr val="C00000"/>
                </a:solidFill>
              </a:rPr>
              <a:t>Gott </a:t>
            </a:r>
            <a:r>
              <a:rPr lang="de-DE" sz="2400" baseline="30000" dirty="0">
                <a:solidFill>
                  <a:srgbClr val="C00000"/>
                </a:solidFill>
              </a:rPr>
              <a:t>unser Vater, </a:t>
            </a:r>
          </a:p>
          <a:p>
            <a:r>
              <a:rPr lang="de-DE" sz="2400" baseline="30000" dirty="0">
                <a:solidFill>
                  <a:srgbClr val="C00000"/>
                </a:solidFill>
              </a:rPr>
              <a:t>viele Menschen in unserer Gesellschaft fordern eine Rückkehr zu „ethisch-sozialen Werten“ und setzen sich in lokalen, konkreten Aktivitäten ein für Frieden, Gerechtigkeit und Solidarität. </a:t>
            </a:r>
          </a:p>
          <a:p>
            <a:r>
              <a:rPr lang="de-DE" sz="2400" baseline="30000" dirty="0">
                <a:solidFill>
                  <a:srgbClr val="C00000"/>
                </a:solidFill>
              </a:rPr>
              <a:t>Herr, öffne Herz und Verstand der Verantwortlichen in der Politik, ihre Entscheidungen sozial und ethisch auszurichten. </a:t>
            </a:r>
          </a:p>
          <a:p>
            <a:endParaRPr lang="de-DE" sz="2400" baseline="30000" dirty="0"/>
          </a:p>
          <a:p>
            <a:r>
              <a:rPr lang="de-DE" sz="2400" b="1" baseline="30000" dirty="0"/>
              <a:t>Wir bitten dich, erhöre uns.</a:t>
            </a:r>
          </a:p>
          <a:p>
            <a:endParaRPr lang="de-DE" sz="2400" dirty="0"/>
          </a:p>
        </p:txBody>
      </p:sp>
      <p:sp>
        <p:nvSpPr>
          <p:cNvPr id="6" name="Textfeld 5"/>
          <p:cNvSpPr txBox="1"/>
          <p:nvPr/>
        </p:nvSpPr>
        <p:spPr>
          <a:xfrm>
            <a:off x="4716016" y="3300665"/>
            <a:ext cx="3816424" cy="3293209"/>
          </a:xfrm>
          <a:prstGeom prst="rect">
            <a:avLst/>
          </a:prstGeom>
          <a:noFill/>
        </p:spPr>
        <p:txBody>
          <a:bodyPr wrap="square" rtlCol="0">
            <a:spAutoFit/>
          </a:bodyPr>
          <a:lstStyle/>
          <a:p>
            <a:r>
              <a:rPr lang="de-DE" sz="2400" baseline="30000" dirty="0">
                <a:solidFill>
                  <a:srgbClr val="C00000"/>
                </a:solidFill>
              </a:rPr>
              <a:t>Weltweit stellen uns Konflikte vor große Herausforderungen. Wir dürfen nicht aufgeben, nach gerechten und guten Wegen zu suchen, um Sicherheit für alle Menschen zu schaffen, die auf Frieden und Gerechtigkeit beruht.</a:t>
            </a:r>
          </a:p>
          <a:p>
            <a:r>
              <a:rPr lang="de-DE" sz="2400" baseline="30000" dirty="0">
                <a:solidFill>
                  <a:srgbClr val="C00000"/>
                </a:solidFill>
              </a:rPr>
              <a:t>Herr, gib den Verantwortlichen in der Politik Weisheit und Mut, um friedliche Lösungen zu finden. </a:t>
            </a:r>
          </a:p>
          <a:p>
            <a:endParaRPr lang="de-DE" sz="2400" baseline="30000" dirty="0" smtClean="0"/>
          </a:p>
          <a:p>
            <a:endParaRPr lang="de-DE" sz="2400" baseline="30000" dirty="0"/>
          </a:p>
          <a:p>
            <a:endParaRPr lang="de-DE" sz="2400" baseline="30000" dirty="0"/>
          </a:p>
          <a:p>
            <a:r>
              <a:rPr lang="de-DE" sz="2400" b="1" baseline="30000" dirty="0"/>
              <a:t>Wir bitten dich, erhöre uns.</a:t>
            </a:r>
          </a:p>
        </p:txBody>
      </p:sp>
    </p:spTree>
    <p:extLst>
      <p:ext uri="{BB962C8B-B14F-4D97-AF65-F5344CB8AC3E}">
        <p14:creationId xmlns:p14="http://schemas.microsoft.com/office/powerpoint/2010/main" val="2817435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548680"/>
            <a:ext cx="3816424" cy="5755422"/>
          </a:xfrm>
          <a:prstGeom prst="rect">
            <a:avLst/>
          </a:prstGeom>
          <a:noFill/>
        </p:spPr>
        <p:txBody>
          <a:bodyPr wrap="square" rtlCol="0">
            <a:spAutoFit/>
          </a:bodyPr>
          <a:lstStyle/>
          <a:p>
            <a:r>
              <a:rPr lang="de-DE" sz="2400" baseline="30000" dirty="0">
                <a:solidFill>
                  <a:srgbClr val="C00000"/>
                </a:solidFill>
              </a:rPr>
              <a:t>Das globale Wirtschaftssystem schließt viele Menschen aus. </a:t>
            </a:r>
            <a:br>
              <a:rPr lang="de-DE" sz="2400" baseline="30000" dirty="0">
                <a:solidFill>
                  <a:srgbClr val="C00000"/>
                </a:solidFill>
              </a:rPr>
            </a:br>
            <a:r>
              <a:rPr lang="de-DE" sz="2400" baseline="30000" dirty="0">
                <a:solidFill>
                  <a:srgbClr val="C00000"/>
                </a:solidFill>
              </a:rPr>
              <a:t>Deshalb muss das Ringen um ein anderes Wirtschaften weitergehen, damit nachhaltig gutes Leben für </a:t>
            </a:r>
            <a:r>
              <a:rPr lang="de-DE" sz="2400" baseline="30000" dirty="0" smtClean="0">
                <a:solidFill>
                  <a:srgbClr val="C00000"/>
                </a:solidFill>
              </a:rPr>
              <a:t>alle </a:t>
            </a:r>
            <a:r>
              <a:rPr lang="de-DE" sz="2400" baseline="30000" dirty="0">
                <a:solidFill>
                  <a:srgbClr val="C00000"/>
                </a:solidFill>
              </a:rPr>
              <a:t>Menschen möglich wird. </a:t>
            </a:r>
            <a:r>
              <a:rPr lang="de-DE" sz="2400" baseline="30000" dirty="0" smtClean="0">
                <a:solidFill>
                  <a:srgbClr val="C00000"/>
                </a:solidFill>
              </a:rPr>
              <a:t>Herr</a:t>
            </a:r>
            <a:r>
              <a:rPr lang="de-DE" sz="2400" baseline="30000" dirty="0">
                <a:solidFill>
                  <a:srgbClr val="C00000"/>
                </a:solidFill>
              </a:rPr>
              <a:t>, gib den Verantwortlichen in der Politik Mut und Durchsetzungskraft, auch bei oft übermächtig erscheinenden Widerständen, global gerechte Lösungen zu finden.</a:t>
            </a:r>
          </a:p>
          <a:p>
            <a:endParaRPr lang="de-DE" sz="2400" baseline="30000" dirty="0"/>
          </a:p>
          <a:p>
            <a:r>
              <a:rPr lang="de-DE" sz="2400" b="1" baseline="30000" dirty="0"/>
              <a:t>Wir bitten dich, erhöre uns.</a:t>
            </a:r>
          </a:p>
          <a:p>
            <a:endParaRPr lang="de-DE" sz="2400" baseline="30000" dirty="0"/>
          </a:p>
          <a:p>
            <a:r>
              <a:rPr lang="de-DE" sz="2400" baseline="30000" dirty="0">
                <a:solidFill>
                  <a:srgbClr val="C00000"/>
                </a:solidFill>
              </a:rPr>
              <a:t>Handel und Geld sollen dem Menschen dienen und nicht zuallererst dem Profit. Es gilt, Handels- und Finanzreformen umzusetzen, die einer Ethik zugunsten der Menschen folgen.</a:t>
            </a:r>
          </a:p>
          <a:p>
            <a:r>
              <a:rPr lang="de-DE" sz="2400" baseline="30000" dirty="0">
                <a:solidFill>
                  <a:srgbClr val="C00000"/>
                </a:solidFill>
              </a:rPr>
              <a:t>Herr, erinnere die Verantwortlichen in der Politik, dass Wirtschaft den Menschen zu dienen hat – und nicht umgekehrt</a:t>
            </a:r>
            <a:r>
              <a:rPr lang="de-DE" sz="2400" baseline="30000" dirty="0"/>
              <a:t>.</a:t>
            </a:r>
          </a:p>
          <a:p>
            <a:endParaRPr lang="de-DE" sz="2400" baseline="30000" dirty="0"/>
          </a:p>
          <a:p>
            <a:r>
              <a:rPr lang="de-DE" sz="2400" b="1" baseline="30000" dirty="0"/>
              <a:t>Wir bitten dich, erhöre uns.</a:t>
            </a:r>
          </a:p>
        </p:txBody>
      </p:sp>
      <p:sp>
        <p:nvSpPr>
          <p:cNvPr id="6" name="Textfeld 5"/>
          <p:cNvSpPr txBox="1"/>
          <p:nvPr/>
        </p:nvSpPr>
        <p:spPr>
          <a:xfrm>
            <a:off x="4788024" y="548680"/>
            <a:ext cx="3960440" cy="6001643"/>
          </a:xfrm>
          <a:prstGeom prst="rect">
            <a:avLst/>
          </a:prstGeom>
          <a:noFill/>
        </p:spPr>
        <p:txBody>
          <a:bodyPr wrap="square" rtlCol="0">
            <a:spAutoFit/>
          </a:bodyPr>
          <a:lstStyle/>
          <a:p>
            <a:r>
              <a:rPr lang="de-DE" sz="2400" baseline="30000" dirty="0">
                <a:solidFill>
                  <a:srgbClr val="C00000"/>
                </a:solidFill>
              </a:rPr>
              <a:t>Afrika steht oft als Synonym für hilfsbedürftig und arm. Es ist notwendiger denn je, festgefahrene Bilder zu hinterfragen, Zusammenhänge und Ursachen zu erforschen sowie den Dialog auf Augenhöhe zu suchen. Herr, lass auch die Verantwortlichen in der Politik den Reichtum der Traditionen, Kulturen und Fähigkeiten der Menschen in Afrika kennen und schätzen lernen. </a:t>
            </a:r>
          </a:p>
          <a:p>
            <a:endParaRPr lang="de-DE" sz="2400" baseline="30000" dirty="0"/>
          </a:p>
          <a:p>
            <a:r>
              <a:rPr lang="de-DE" sz="2400" b="1" baseline="30000" dirty="0"/>
              <a:t>Wir bitten dich, erhöre uns.</a:t>
            </a:r>
          </a:p>
          <a:p>
            <a:endParaRPr lang="de-DE" sz="2400" baseline="30000" dirty="0"/>
          </a:p>
          <a:p>
            <a:r>
              <a:rPr lang="de-DE" sz="2400" baseline="30000" dirty="0">
                <a:solidFill>
                  <a:srgbClr val="C00000"/>
                </a:solidFill>
              </a:rPr>
              <a:t>Nicht nur Einzelne, sondern wir alle müssen uns einsetzen für die kleinen und großen, die lokalen und globalen </a:t>
            </a:r>
            <a:r>
              <a:rPr lang="de-DE" sz="2400" baseline="30000" dirty="0" smtClean="0">
                <a:solidFill>
                  <a:srgbClr val="C00000"/>
                </a:solidFill>
              </a:rPr>
              <a:t>Herausforderungen</a:t>
            </a:r>
            <a:r>
              <a:rPr lang="de-DE" sz="2400" baseline="30000" dirty="0">
                <a:solidFill>
                  <a:srgbClr val="C00000"/>
                </a:solidFill>
              </a:rPr>
              <a:t>. Wir alle sind aufgerufen, das Gespräch zu suchen mit denen, die entscheiden, mit denen, die betroffen sind, mit denen, die gehört werden wollen. </a:t>
            </a:r>
            <a:r>
              <a:rPr lang="de-DE" sz="2400" baseline="30000" dirty="0" smtClean="0">
                <a:solidFill>
                  <a:srgbClr val="C00000"/>
                </a:solidFill>
              </a:rPr>
              <a:t> Herr</a:t>
            </a:r>
            <a:r>
              <a:rPr lang="de-DE" sz="2400" baseline="30000" dirty="0">
                <a:solidFill>
                  <a:srgbClr val="C00000"/>
                </a:solidFill>
              </a:rPr>
              <a:t>, gib den Verantwortlichen in der Politik offene Ohren für die Stimmen in der Zivilgesellschaft und gib uns allen den Mut, auf Politikerinnen und Politiker zuzugehen.</a:t>
            </a:r>
          </a:p>
          <a:p>
            <a:endParaRPr lang="de-DE" sz="2400" baseline="30000" dirty="0"/>
          </a:p>
          <a:p>
            <a:r>
              <a:rPr lang="de-DE" sz="2400" b="1" baseline="30000" dirty="0"/>
              <a:t>Wir bitten dich, erhöre uns.</a:t>
            </a:r>
          </a:p>
        </p:txBody>
      </p:sp>
    </p:spTree>
    <p:extLst>
      <p:ext uri="{BB962C8B-B14F-4D97-AF65-F5344CB8AC3E}">
        <p14:creationId xmlns:p14="http://schemas.microsoft.com/office/powerpoint/2010/main" val="1759568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548680"/>
            <a:ext cx="3816424" cy="4524315"/>
          </a:xfrm>
          <a:prstGeom prst="rect">
            <a:avLst/>
          </a:prstGeom>
          <a:noFill/>
        </p:spPr>
        <p:txBody>
          <a:bodyPr wrap="square" rtlCol="0">
            <a:spAutoFit/>
          </a:bodyPr>
          <a:lstStyle/>
          <a:p>
            <a:r>
              <a:rPr lang="de-DE" sz="2400" baseline="30000" dirty="0">
                <a:solidFill>
                  <a:srgbClr val="C00000"/>
                </a:solidFill>
              </a:rPr>
              <a:t>Gottes Schöpfung ist in Gefahr. Es ist höchste Zeit, gerechte und nachhaltige Maßnahmen zum Schutz von Umwelt und Klima zu ergreifen, um die Erde als Lebensraum für Mensch und Tier zu retten. </a:t>
            </a:r>
          </a:p>
          <a:p>
            <a:r>
              <a:rPr lang="de-DE" sz="2400" baseline="30000" dirty="0">
                <a:solidFill>
                  <a:srgbClr val="C00000"/>
                </a:solidFill>
              </a:rPr>
              <a:t>Herr, hilf den Verantwortlichen in der Politik, die Bedürfnisse der globalen Menschheit auch jenseits der nationalen oder kurzfristigen Interessen </a:t>
            </a:r>
            <a:br>
              <a:rPr lang="de-DE" sz="2400" baseline="30000" dirty="0">
                <a:solidFill>
                  <a:srgbClr val="C00000"/>
                </a:solidFill>
              </a:rPr>
            </a:br>
            <a:r>
              <a:rPr lang="de-DE" sz="2400" baseline="30000" dirty="0">
                <a:solidFill>
                  <a:srgbClr val="C00000"/>
                </a:solidFill>
              </a:rPr>
              <a:t>zu vertreten.</a:t>
            </a:r>
          </a:p>
          <a:p>
            <a:endParaRPr lang="de-DE" sz="2400" baseline="30000" dirty="0"/>
          </a:p>
          <a:p>
            <a:r>
              <a:rPr lang="de-DE" sz="2400" b="1" baseline="30000" dirty="0"/>
              <a:t>Wir bitten dich, erhöre uns.</a:t>
            </a:r>
          </a:p>
          <a:p>
            <a:endParaRPr lang="de-DE" sz="2400" baseline="30000" dirty="0"/>
          </a:p>
          <a:p>
            <a:r>
              <a:rPr lang="de-DE" sz="2400" b="1" baseline="30000" dirty="0"/>
              <a:t>Herr, bitte gib auch uns Mut, Kraft und Beharrlichkeit, schon hier auf Erden für den Aufbau deines Reiches der Gerechtigkeit und des Friedens einzutreten und deine Schöpfung zu bewahren.</a:t>
            </a:r>
          </a:p>
        </p:txBody>
      </p:sp>
    </p:spTree>
    <p:extLst>
      <p:ext uri="{BB962C8B-B14F-4D97-AF65-F5344CB8AC3E}">
        <p14:creationId xmlns:p14="http://schemas.microsoft.com/office/powerpoint/2010/main" val="1932798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683568" y="1772816"/>
            <a:ext cx="8229600" cy="1143000"/>
          </a:xfrm>
        </p:spPr>
        <p:txBody>
          <a:bodyPr/>
          <a:lstStyle/>
          <a:p>
            <a:pPr algn="l"/>
            <a:r>
              <a:rPr lang="de-DE" dirty="0" smtClean="0">
                <a:solidFill>
                  <a:srgbClr val="C00000"/>
                </a:solidFill>
              </a:rPr>
              <a:t>Schlussgebet</a:t>
            </a:r>
            <a:endParaRPr lang="de-DE" dirty="0">
              <a:solidFill>
                <a:srgbClr val="C00000"/>
              </a:solidFill>
            </a:endParaRPr>
          </a:p>
        </p:txBody>
      </p:sp>
      <p:sp>
        <p:nvSpPr>
          <p:cNvPr id="5" name="Textfeld 4"/>
          <p:cNvSpPr txBox="1"/>
          <p:nvPr/>
        </p:nvSpPr>
        <p:spPr>
          <a:xfrm>
            <a:off x="689653" y="692696"/>
            <a:ext cx="8136904" cy="5262979"/>
          </a:xfrm>
          <a:prstGeom prst="rect">
            <a:avLst/>
          </a:prstGeom>
          <a:noFill/>
        </p:spPr>
        <p:txBody>
          <a:bodyPr wrap="square" rtlCol="0">
            <a:spAutoFit/>
          </a:bodyPr>
          <a:lstStyle/>
          <a:p>
            <a:r>
              <a:rPr lang="de-DE" sz="2800" baseline="30000" dirty="0"/>
              <a:t>Wir beten mit den Worten, die Jesus selbst uns gelehrt hat:</a:t>
            </a:r>
          </a:p>
          <a:p>
            <a:r>
              <a:rPr lang="de-DE" sz="2800" b="1" baseline="30000" dirty="0"/>
              <a:t>Vater unser</a:t>
            </a:r>
          </a:p>
          <a:p>
            <a:endParaRPr lang="de-DE" sz="2800" baseline="30000" dirty="0"/>
          </a:p>
          <a:p>
            <a:endParaRPr lang="de-DE" sz="2800" b="1" baseline="30000" dirty="0" smtClean="0"/>
          </a:p>
          <a:p>
            <a:endParaRPr lang="de-DE" sz="2800" b="1" baseline="30000" dirty="0"/>
          </a:p>
          <a:p>
            <a:endParaRPr lang="de-DE" sz="2800" b="1" baseline="30000" dirty="0" smtClean="0"/>
          </a:p>
          <a:p>
            <a:endParaRPr lang="de-DE" sz="2800" b="1" baseline="30000" dirty="0" smtClean="0"/>
          </a:p>
          <a:p>
            <a:endParaRPr lang="de-DE" sz="2800" b="1" baseline="30000" dirty="0"/>
          </a:p>
          <a:p>
            <a:r>
              <a:rPr lang="de-DE" sz="2800" b="1" baseline="30000" dirty="0"/>
              <a:t>Guter Gott,</a:t>
            </a:r>
            <a:br>
              <a:rPr lang="de-DE" sz="2800" b="1" baseline="30000" dirty="0"/>
            </a:br>
            <a:r>
              <a:rPr lang="de-DE" sz="2800" b="1" baseline="30000" dirty="0"/>
              <a:t>du bist ein Gott des Friedens.</a:t>
            </a:r>
            <a:br>
              <a:rPr lang="de-DE" sz="2800" b="1" baseline="30000" dirty="0"/>
            </a:br>
            <a:r>
              <a:rPr lang="de-DE" sz="2800" b="1" baseline="30000" dirty="0"/>
              <a:t>Schenke Weisheit und Vernunft allen, </a:t>
            </a:r>
            <a:br>
              <a:rPr lang="de-DE" sz="2800" b="1" baseline="30000" dirty="0"/>
            </a:br>
            <a:r>
              <a:rPr lang="de-DE" sz="2800" b="1" baseline="30000" dirty="0"/>
              <a:t>die Verantwortung für die Menschheit tragen.</a:t>
            </a:r>
            <a:br>
              <a:rPr lang="de-DE" sz="2800" b="1" baseline="30000" dirty="0"/>
            </a:br>
            <a:r>
              <a:rPr lang="de-DE" sz="2800" b="1" baseline="30000" dirty="0"/>
              <a:t>Schenke Umkehr und Wandlung allen, </a:t>
            </a:r>
            <a:br>
              <a:rPr lang="de-DE" sz="2800" b="1" baseline="30000" dirty="0"/>
            </a:br>
            <a:r>
              <a:rPr lang="de-DE" sz="2800" b="1" baseline="30000" dirty="0"/>
              <a:t>die Gewalt und Hass verbreiten.</a:t>
            </a:r>
            <a:br>
              <a:rPr lang="de-DE" sz="2800" b="1" baseline="30000" dirty="0"/>
            </a:br>
            <a:r>
              <a:rPr lang="de-DE" sz="2800" b="1" baseline="30000" dirty="0"/>
              <a:t>Schenke Hoffnung und Frieden allen,</a:t>
            </a:r>
            <a:br>
              <a:rPr lang="de-DE" sz="2800" b="1" baseline="30000" dirty="0"/>
            </a:br>
            <a:r>
              <a:rPr lang="de-DE" sz="2800" b="1" baseline="30000" dirty="0"/>
              <a:t>die unter Krieg, Gewalt und Ungerechtigkeit leiden.</a:t>
            </a:r>
            <a:br>
              <a:rPr lang="de-DE" sz="2800" b="1" baseline="30000" dirty="0"/>
            </a:br>
            <a:r>
              <a:rPr lang="de-DE" sz="2800" b="1" baseline="30000" dirty="0"/>
              <a:t>Wir loben dich und preisen dich.</a:t>
            </a:r>
            <a:br>
              <a:rPr lang="de-DE" sz="2800" b="1" baseline="30000" dirty="0"/>
            </a:br>
            <a:r>
              <a:rPr lang="de-DE" sz="2800" b="1" baseline="30000" dirty="0"/>
              <a:t>Amen.</a:t>
            </a:r>
          </a:p>
        </p:txBody>
      </p:sp>
    </p:spTree>
    <p:extLst>
      <p:ext uri="{BB962C8B-B14F-4D97-AF65-F5344CB8AC3E}">
        <p14:creationId xmlns:p14="http://schemas.microsoft.com/office/powerpoint/2010/main" val="243845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332656"/>
            <a:ext cx="8229600" cy="1143000"/>
          </a:xfrm>
        </p:spPr>
        <p:txBody>
          <a:bodyPr/>
          <a:lstStyle/>
          <a:p>
            <a:pPr algn="l"/>
            <a:r>
              <a:rPr lang="de-DE" dirty="0" smtClean="0">
                <a:solidFill>
                  <a:srgbClr val="C00000"/>
                </a:solidFill>
              </a:rPr>
              <a:t>Lied </a:t>
            </a:r>
            <a:r>
              <a:rPr lang="de-DE" dirty="0" smtClean="0"/>
              <a:t>Lass uns in deinem Namen</a:t>
            </a:r>
            <a:endParaRPr lang="de-DE" dirty="0"/>
          </a:p>
        </p:txBody>
      </p:sp>
      <p:sp>
        <p:nvSpPr>
          <p:cNvPr id="6" name="Textfeld 5"/>
          <p:cNvSpPr txBox="1"/>
          <p:nvPr/>
        </p:nvSpPr>
        <p:spPr>
          <a:xfrm>
            <a:off x="683973" y="3573016"/>
            <a:ext cx="3911072" cy="2800767"/>
          </a:xfrm>
          <a:prstGeom prst="rect">
            <a:avLst/>
          </a:prstGeom>
          <a:noFill/>
        </p:spPr>
        <p:txBody>
          <a:bodyPr wrap="square" rtlCol="0">
            <a:spAutoFit/>
          </a:bodyPr>
          <a:lstStyle/>
          <a:p>
            <a:r>
              <a:rPr lang="de-DE" sz="2400" baseline="30000" dirty="0"/>
              <a:t>2. </a:t>
            </a:r>
            <a:br>
              <a:rPr lang="de-DE" sz="2400" baseline="30000" dirty="0"/>
            </a:br>
            <a:r>
              <a:rPr lang="de-DE" sz="2400" baseline="30000" dirty="0"/>
              <a:t>Lass uns in deinem Namen, Herr,</a:t>
            </a:r>
            <a:br>
              <a:rPr lang="de-DE" sz="2400" baseline="30000" dirty="0"/>
            </a:br>
            <a:r>
              <a:rPr lang="de-DE" sz="2400" baseline="30000" dirty="0"/>
              <a:t>die nötigen Schritte tun.</a:t>
            </a:r>
            <a:br>
              <a:rPr lang="de-DE" sz="2400" baseline="30000" dirty="0"/>
            </a:br>
            <a:r>
              <a:rPr lang="de-DE" sz="2400" baseline="30000" dirty="0"/>
              <a:t>Gib uns den Mut, voll Liebe, Herr,</a:t>
            </a:r>
            <a:br>
              <a:rPr lang="de-DE" sz="2400" baseline="30000" dirty="0"/>
            </a:br>
            <a:r>
              <a:rPr lang="de-DE" sz="2400" baseline="30000" dirty="0"/>
              <a:t>heute die Wahrheit zu leben.</a:t>
            </a:r>
          </a:p>
          <a:p>
            <a:endParaRPr lang="de-DE" sz="2400" baseline="30000" dirty="0"/>
          </a:p>
          <a:p>
            <a:r>
              <a:rPr lang="de-DE" sz="2400" baseline="30000" dirty="0"/>
              <a:t>3. </a:t>
            </a:r>
            <a:br>
              <a:rPr lang="de-DE" sz="2400" baseline="30000" dirty="0"/>
            </a:br>
            <a:r>
              <a:rPr lang="de-DE" sz="2400" baseline="30000" dirty="0"/>
              <a:t>Lass uns in deinem Namen, Herr,</a:t>
            </a:r>
            <a:br>
              <a:rPr lang="de-DE" sz="2400" baseline="30000" dirty="0"/>
            </a:br>
            <a:r>
              <a:rPr lang="de-DE" sz="2400" baseline="30000" dirty="0"/>
              <a:t>die nötigen Schritte tun.</a:t>
            </a:r>
            <a:br>
              <a:rPr lang="de-DE" sz="2400" baseline="30000" dirty="0"/>
            </a:br>
            <a:r>
              <a:rPr lang="de-DE" sz="2400" baseline="30000" dirty="0"/>
              <a:t>Gib uns den Mut, voll Hoffnung, Herr, </a:t>
            </a:r>
            <a:r>
              <a:rPr lang="de-DE" sz="2400" baseline="30000" dirty="0" smtClean="0"/>
              <a:t/>
            </a:r>
            <a:br>
              <a:rPr lang="de-DE" sz="2400" baseline="30000" dirty="0" smtClean="0"/>
            </a:br>
            <a:r>
              <a:rPr lang="de-DE" sz="2400" baseline="30000" dirty="0" smtClean="0"/>
              <a:t>heute </a:t>
            </a:r>
            <a:r>
              <a:rPr lang="de-DE" sz="2400" baseline="30000" dirty="0"/>
              <a:t>von vorn zu beginnen.</a:t>
            </a:r>
          </a:p>
        </p:txBody>
      </p:sp>
      <p:pic>
        <p:nvPicPr>
          <p:cNvPr id="2050" name="Picture 2" descr="R:\Oeffentlichkeitsarbeit\Werbung&amp;Medien\08_EP\2015\Elmau_Gipfel\Heft Gipfelandachten\Links\Lass uns in deinem name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8607"/>
          <a:stretch/>
        </p:blipFill>
        <p:spPr bwMode="auto">
          <a:xfrm>
            <a:off x="683973" y="1160176"/>
            <a:ext cx="6840000" cy="24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9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Liturgische Eröffnung</a:t>
            </a:r>
            <a:endParaRPr lang="de-DE" dirty="0">
              <a:solidFill>
                <a:srgbClr val="C00000"/>
              </a:solidFill>
            </a:endParaRPr>
          </a:p>
        </p:txBody>
      </p:sp>
      <p:sp>
        <p:nvSpPr>
          <p:cNvPr id="5" name="Textfeld 4"/>
          <p:cNvSpPr txBox="1"/>
          <p:nvPr/>
        </p:nvSpPr>
        <p:spPr>
          <a:xfrm>
            <a:off x="539552" y="1772816"/>
            <a:ext cx="8136904" cy="4401205"/>
          </a:xfrm>
          <a:prstGeom prst="rect">
            <a:avLst/>
          </a:prstGeom>
          <a:noFill/>
        </p:spPr>
        <p:txBody>
          <a:bodyPr wrap="square" rtlCol="0">
            <a:spAutoFit/>
          </a:bodyPr>
          <a:lstStyle/>
          <a:p>
            <a:r>
              <a:rPr lang="de-DE" sz="2400" b="1" baseline="30000" dirty="0" smtClean="0"/>
              <a:t>Liebe </a:t>
            </a:r>
            <a:r>
              <a:rPr lang="de-DE" sz="2400" b="1" baseline="30000" dirty="0"/>
              <a:t>Schwestern und Brüder in Christus,</a:t>
            </a:r>
          </a:p>
          <a:p>
            <a:r>
              <a:rPr lang="de-DE" sz="2400" baseline="30000" dirty="0"/>
              <a:t>am 7./8. Juni 2015 findet auf Schloss </a:t>
            </a:r>
            <a:r>
              <a:rPr lang="de-DE" sz="2400" baseline="30000" dirty="0" err="1"/>
              <a:t>Elmau</a:t>
            </a:r>
            <a:r>
              <a:rPr lang="de-DE" sz="2400" baseline="30000" dirty="0"/>
              <a:t> in malerischer Alpenkulisse der nächste</a:t>
            </a:r>
            <a:br>
              <a:rPr lang="de-DE" sz="2400" baseline="30000" dirty="0"/>
            </a:br>
            <a:r>
              <a:rPr lang="de-DE" sz="2400" baseline="30000" dirty="0"/>
              <a:t>Weltwirtschaftsgipfel statt. Die Staatenlenker der sieben größten Industrienationen, die Gruppe der Sieben, abgekürzt G7, werden dann wieder einmal beratschlagen, wie es mit der Welt weitergehen soll. Es ist ein im wörtlichen Sinn exklusiver Kreis, der dort zusammenkommt. Denn die Vertreter der allermeisten Länder der Welt bleiben ausgeschlossen. Doch das entspricht leider den Ungleichheiten unserer Welt. </a:t>
            </a:r>
          </a:p>
          <a:p>
            <a:r>
              <a:rPr lang="de-DE" sz="2400" baseline="30000" dirty="0"/>
              <a:t>Es ist in der Tat richtig, dass die „Großen Sieben“ die Macht haben, die Welt zu verändern, zum Guten oder Schlechten. Dabei verstehen sich die G7 selbst ja als eine Wertegemeinschaft und wollen - nach eigenen Aussagen - Freiheit und Menschenrechte, Demokratie und Rechtsstaatlichkeit, Frieden und Sicherheit, Wohlstand und nachhaltige Entwicklung befördern. </a:t>
            </a:r>
          </a:p>
          <a:p>
            <a:r>
              <a:rPr lang="de-DE" sz="2400" baseline="30000" dirty="0"/>
              <a:t>Gemeinsam mit Jesus solidarisieren sich Christinnen und Christen, gleich ob evangelisch oder katholisch, mit den Armen und Hungernden, mit den Unterdrückten und Ausgegrenzten dieser Welt und setzen sich in besonderer Weise für deren Anliegen ein.</a:t>
            </a:r>
          </a:p>
          <a:p>
            <a:r>
              <a:rPr lang="de-DE" sz="2400" baseline="30000" dirty="0"/>
              <a:t>Für sie und mit ihnen lasst uns beten um gute Beratungen und Entscheidungen </a:t>
            </a:r>
            <a:r>
              <a:rPr lang="de-DE" sz="2400" baseline="30000" dirty="0" smtClean="0"/>
              <a:t>der </a:t>
            </a:r>
            <a:br>
              <a:rPr lang="de-DE" sz="2400" baseline="30000" dirty="0" smtClean="0"/>
            </a:br>
            <a:r>
              <a:rPr lang="de-DE" sz="2400" baseline="30000" dirty="0" smtClean="0"/>
              <a:t>„Großen </a:t>
            </a:r>
            <a:r>
              <a:rPr lang="de-DE" sz="2400" baseline="30000" dirty="0"/>
              <a:t>Sieben“ zum Wohle aller Menschen unserer Erde</a:t>
            </a:r>
            <a:r>
              <a:rPr lang="de-DE" sz="2400" baseline="30000" dirty="0" smtClean="0"/>
              <a:t>:</a:t>
            </a:r>
          </a:p>
          <a:p>
            <a:endParaRPr lang="de-DE" sz="2400" dirty="0"/>
          </a:p>
        </p:txBody>
      </p:sp>
    </p:spTree>
    <p:extLst>
      <p:ext uri="{BB962C8B-B14F-4D97-AF65-F5344CB8AC3E}">
        <p14:creationId xmlns:p14="http://schemas.microsoft.com/office/powerpoint/2010/main" val="3969400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l="4000"/>
          </a:stretch>
        </a:blipFill>
        <a:effectLst/>
      </p:bgPr>
    </p:bg>
    <p:spTree>
      <p:nvGrpSpPr>
        <p:cNvPr id="1" name=""/>
        <p:cNvGrpSpPr/>
        <p:nvPr/>
      </p:nvGrpSpPr>
      <p:grpSpPr>
        <a:xfrm>
          <a:off x="0" y="0"/>
          <a:ext cx="0" cy="0"/>
          <a:chOff x="0" y="0"/>
          <a:chExt cx="0" cy="0"/>
        </a:xfrm>
      </p:grpSpPr>
      <p:sp>
        <p:nvSpPr>
          <p:cNvPr id="5" name="Textfeld 4"/>
          <p:cNvSpPr txBox="1"/>
          <p:nvPr/>
        </p:nvSpPr>
        <p:spPr>
          <a:xfrm>
            <a:off x="1403648" y="1268760"/>
            <a:ext cx="6480720" cy="3683060"/>
          </a:xfrm>
          <a:prstGeom prst="rect">
            <a:avLst/>
          </a:prstGeom>
          <a:noFill/>
        </p:spPr>
        <p:txBody>
          <a:bodyPr wrap="square" rtlCol="0">
            <a:spAutoFit/>
          </a:bodyPr>
          <a:lstStyle/>
          <a:p>
            <a:r>
              <a:rPr lang="de-DE" sz="2800" b="1" baseline="30000" dirty="0">
                <a:solidFill>
                  <a:srgbClr val="C00000"/>
                </a:solidFill>
              </a:rPr>
              <a:t>Gebet der Vereinten Nationen</a:t>
            </a:r>
          </a:p>
          <a:p>
            <a:endParaRPr lang="de-DE" sz="2800" baseline="30000" dirty="0"/>
          </a:p>
          <a:p>
            <a:r>
              <a:rPr lang="de-DE" sz="2800" b="1" baseline="30000" dirty="0"/>
              <a:t>Herr, unsere Erde ist nur ein kleines Gestirn im großen Weltall. </a:t>
            </a:r>
          </a:p>
          <a:p>
            <a:r>
              <a:rPr lang="de-DE" sz="2800" b="1" baseline="30000" dirty="0"/>
              <a:t>An uns liegt es, daraus einen Planeten zu machen, </a:t>
            </a:r>
            <a:endParaRPr lang="de-DE" sz="2800" b="1" baseline="30000" dirty="0" smtClean="0"/>
          </a:p>
          <a:p>
            <a:r>
              <a:rPr lang="de-DE" sz="2800" b="1" baseline="30000" dirty="0" smtClean="0"/>
              <a:t>dessen </a:t>
            </a:r>
            <a:r>
              <a:rPr lang="de-DE" sz="2800" b="1" baseline="30000" dirty="0"/>
              <a:t>Geschöpfe nicht von </a:t>
            </a:r>
            <a:r>
              <a:rPr lang="de-DE" sz="2800" b="1" baseline="30000" dirty="0" smtClean="0"/>
              <a:t>Kriegen </a:t>
            </a:r>
            <a:r>
              <a:rPr lang="de-DE" sz="2800" b="1" baseline="30000" dirty="0"/>
              <a:t>gepeinigt werden, </a:t>
            </a:r>
            <a:endParaRPr lang="de-DE" sz="2800" b="1" baseline="30000" dirty="0" smtClean="0"/>
          </a:p>
          <a:p>
            <a:r>
              <a:rPr lang="de-DE" sz="2800" b="1" baseline="30000" dirty="0" smtClean="0"/>
              <a:t>nicht </a:t>
            </a:r>
            <a:r>
              <a:rPr lang="de-DE" sz="2800" b="1" baseline="30000" dirty="0"/>
              <a:t>von </a:t>
            </a:r>
            <a:r>
              <a:rPr lang="de-DE" sz="2800" b="1" baseline="30000" dirty="0" smtClean="0"/>
              <a:t>Hunger </a:t>
            </a:r>
            <a:r>
              <a:rPr lang="de-DE" sz="2800" b="1" baseline="30000" dirty="0"/>
              <a:t>und Furcht gequält, </a:t>
            </a:r>
            <a:endParaRPr lang="de-DE" sz="2800" b="1" baseline="30000" dirty="0" smtClean="0"/>
          </a:p>
          <a:p>
            <a:r>
              <a:rPr lang="de-DE" sz="2800" b="1" baseline="30000" dirty="0" smtClean="0"/>
              <a:t>nicht </a:t>
            </a:r>
            <a:r>
              <a:rPr lang="de-DE" sz="2800" b="1" baseline="30000" dirty="0"/>
              <a:t>zerrissen in sinnlose Trennung nach Rasse, </a:t>
            </a:r>
            <a:r>
              <a:rPr lang="de-DE" sz="2800" b="1" baseline="30000" dirty="0" smtClean="0"/>
              <a:t>Hautfarbe </a:t>
            </a:r>
            <a:r>
              <a:rPr lang="de-DE" sz="2800" b="1" baseline="30000" dirty="0"/>
              <a:t>oder Weltanschauung</a:t>
            </a:r>
            <a:r>
              <a:rPr lang="de-DE" sz="2800" b="1" baseline="30000" dirty="0" smtClean="0"/>
              <a:t>. </a:t>
            </a:r>
            <a:endParaRPr lang="de-DE" sz="2800" b="1" baseline="30000" dirty="0"/>
          </a:p>
          <a:p>
            <a:r>
              <a:rPr lang="de-DE" sz="2800" b="1" baseline="30000" dirty="0"/>
              <a:t>Gib uns Mut und Voraussicht, schon heute mit diesem Werk zu beginnen, damit </a:t>
            </a:r>
            <a:r>
              <a:rPr lang="de-DE" sz="2800" b="1" baseline="30000" dirty="0" smtClean="0"/>
              <a:t>unsere </a:t>
            </a:r>
            <a:r>
              <a:rPr lang="de-DE" sz="2800" b="1" baseline="30000" dirty="0"/>
              <a:t>Kinder und Kindeskinder einst stolz den Namen Mensch tragen. </a:t>
            </a:r>
          </a:p>
          <a:p>
            <a:r>
              <a:rPr lang="de-DE" sz="2800" b="1" baseline="30000" dirty="0"/>
              <a:t>Amen.</a:t>
            </a:r>
            <a:endParaRPr lang="de-DE" sz="2800" dirty="0"/>
          </a:p>
        </p:txBody>
      </p:sp>
    </p:spTree>
    <p:extLst>
      <p:ext uri="{BB962C8B-B14F-4D97-AF65-F5344CB8AC3E}">
        <p14:creationId xmlns:p14="http://schemas.microsoft.com/office/powerpoint/2010/main" val="3136370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194313"/>
            <a:ext cx="8229600" cy="1143000"/>
          </a:xfrm>
        </p:spPr>
        <p:txBody>
          <a:bodyPr/>
          <a:lstStyle/>
          <a:p>
            <a:pPr algn="l"/>
            <a:r>
              <a:rPr lang="de-DE" dirty="0" smtClean="0">
                <a:solidFill>
                  <a:srgbClr val="C00000"/>
                </a:solidFill>
              </a:rPr>
              <a:t>Lied </a:t>
            </a:r>
            <a:r>
              <a:rPr lang="de-DE" dirty="0" smtClean="0"/>
              <a:t>Herr, gib uns Mut zum Hören</a:t>
            </a:r>
            <a:endParaRPr lang="de-DE" dirty="0"/>
          </a:p>
        </p:txBody>
      </p:sp>
      <p:sp>
        <p:nvSpPr>
          <p:cNvPr id="5" name="Textfeld 4"/>
          <p:cNvSpPr txBox="1"/>
          <p:nvPr/>
        </p:nvSpPr>
        <p:spPr>
          <a:xfrm>
            <a:off x="4542678" y="3578689"/>
            <a:ext cx="4068452" cy="2800767"/>
          </a:xfrm>
          <a:prstGeom prst="rect">
            <a:avLst/>
          </a:prstGeom>
          <a:noFill/>
        </p:spPr>
        <p:txBody>
          <a:bodyPr wrap="square" rtlCol="0">
            <a:spAutoFit/>
          </a:bodyPr>
          <a:lstStyle/>
          <a:p>
            <a:r>
              <a:rPr lang="de-DE" sz="2400" baseline="30000" dirty="0" smtClean="0"/>
              <a:t>4</a:t>
            </a:r>
            <a:r>
              <a:rPr lang="de-DE" sz="2400" baseline="30000" dirty="0"/>
              <a:t>. Herr, gib uns Mut zum Dienen,</a:t>
            </a:r>
          </a:p>
          <a:p>
            <a:r>
              <a:rPr lang="de-DE" sz="2400" baseline="30000" dirty="0"/>
              <a:t>wo’s heute nötig ist.</a:t>
            </a:r>
          </a:p>
          <a:p>
            <a:r>
              <a:rPr lang="de-DE" sz="2400" baseline="30000" dirty="0"/>
              <a:t>Wir danken dir, dass du dann bei uns bist.</a:t>
            </a:r>
          </a:p>
          <a:p>
            <a:endParaRPr lang="de-DE" sz="2400" baseline="30000" dirty="0"/>
          </a:p>
          <a:p>
            <a:r>
              <a:rPr lang="de-DE" sz="2400" baseline="30000" dirty="0"/>
              <a:t>5. Herr, gib uns Mut zur Stille,</a:t>
            </a:r>
          </a:p>
          <a:p>
            <a:r>
              <a:rPr lang="de-DE" sz="2400" baseline="30000" dirty="0"/>
              <a:t>zum Schweigen und zum </a:t>
            </a:r>
            <a:r>
              <a:rPr lang="de-DE" sz="2400" baseline="30000" dirty="0" err="1"/>
              <a:t>Ruh’n</a:t>
            </a:r>
            <a:r>
              <a:rPr lang="de-DE" sz="2400" baseline="30000" dirty="0"/>
              <a:t>.</a:t>
            </a:r>
          </a:p>
          <a:p>
            <a:r>
              <a:rPr lang="de-DE" sz="2400" baseline="30000" dirty="0"/>
              <a:t>Wir danken dir, du willst uns Gutes tun.</a:t>
            </a:r>
          </a:p>
          <a:p>
            <a:endParaRPr lang="de-DE" sz="2400" baseline="30000" dirty="0"/>
          </a:p>
          <a:p>
            <a:r>
              <a:rPr lang="de-DE" sz="2400" baseline="30000" dirty="0"/>
              <a:t>6. Herr, gib uns Mut zum Glauben</a:t>
            </a:r>
          </a:p>
          <a:p>
            <a:r>
              <a:rPr lang="de-DE" sz="2400" baseline="30000" dirty="0"/>
              <a:t>an dich, den einen Herrn.</a:t>
            </a:r>
          </a:p>
          <a:p>
            <a:r>
              <a:rPr lang="de-DE" sz="2400" baseline="30000" dirty="0"/>
              <a:t>Wir danken dir, denn du bist uns nicht fern.</a:t>
            </a:r>
          </a:p>
        </p:txBody>
      </p:sp>
      <p:sp>
        <p:nvSpPr>
          <p:cNvPr id="6" name="Textfeld 5"/>
          <p:cNvSpPr txBox="1"/>
          <p:nvPr/>
        </p:nvSpPr>
        <p:spPr>
          <a:xfrm>
            <a:off x="474226" y="3578689"/>
            <a:ext cx="4068452" cy="2800767"/>
          </a:xfrm>
          <a:prstGeom prst="rect">
            <a:avLst/>
          </a:prstGeom>
          <a:noFill/>
        </p:spPr>
        <p:txBody>
          <a:bodyPr wrap="square" rtlCol="0">
            <a:spAutoFit/>
          </a:bodyPr>
          <a:lstStyle/>
          <a:p>
            <a:r>
              <a:rPr lang="de-DE" sz="2400" baseline="30000" dirty="0"/>
              <a:t>1. Herr, gib uns Mut zum Hören</a:t>
            </a:r>
          </a:p>
          <a:p>
            <a:r>
              <a:rPr lang="de-DE" sz="2400" baseline="30000" dirty="0"/>
              <a:t>auf das, was du uns sagst.</a:t>
            </a:r>
          </a:p>
          <a:p>
            <a:r>
              <a:rPr lang="de-DE" sz="2400" baseline="30000" dirty="0"/>
              <a:t>Wir danken dir, dass du es mit uns wagst.</a:t>
            </a:r>
          </a:p>
          <a:p>
            <a:endParaRPr lang="de-DE" sz="2400" baseline="30000" dirty="0"/>
          </a:p>
          <a:p>
            <a:r>
              <a:rPr lang="de-DE" sz="2400" baseline="30000" dirty="0"/>
              <a:t>2. Herr, gib uns Mut zum Leben,</a:t>
            </a:r>
          </a:p>
          <a:p>
            <a:r>
              <a:rPr lang="de-DE" sz="2400" baseline="30000" dirty="0"/>
              <a:t>auch wenn es sinnlos scheint.</a:t>
            </a:r>
          </a:p>
          <a:p>
            <a:r>
              <a:rPr lang="de-DE" sz="2400" baseline="30000" dirty="0"/>
              <a:t>Wir danken dir, denn du bist uns nicht feind.</a:t>
            </a:r>
          </a:p>
          <a:p>
            <a:endParaRPr lang="de-DE" sz="2400" baseline="30000" dirty="0"/>
          </a:p>
          <a:p>
            <a:r>
              <a:rPr lang="de-DE" sz="2400" baseline="30000" dirty="0"/>
              <a:t>3. Herr, gib uns Mut zum Glauben</a:t>
            </a:r>
          </a:p>
          <a:p>
            <a:r>
              <a:rPr lang="de-DE" sz="2400" baseline="30000" dirty="0"/>
              <a:t>an dich, den einen Herrn.</a:t>
            </a:r>
          </a:p>
          <a:p>
            <a:r>
              <a:rPr lang="de-DE" sz="2400" baseline="30000" dirty="0"/>
              <a:t>Wir danken dir, denn du bist uns nicht </a:t>
            </a:r>
            <a:r>
              <a:rPr lang="de-DE" sz="2400" baseline="30000" dirty="0" smtClean="0"/>
              <a:t>fern</a:t>
            </a:r>
            <a:r>
              <a:rPr lang="de-DE" sz="2400" baseline="30000" dirty="0"/>
              <a:t>.</a:t>
            </a: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469" y="1124744"/>
            <a:ext cx="6291600" cy="2453945"/>
          </a:xfrm>
          <a:prstGeom prst="rect">
            <a:avLst/>
          </a:prstGeom>
        </p:spPr>
      </p:pic>
    </p:spTree>
    <p:extLst>
      <p:ext uri="{BB962C8B-B14F-4D97-AF65-F5344CB8AC3E}">
        <p14:creationId xmlns:p14="http://schemas.microsoft.com/office/powerpoint/2010/main" val="3675332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539552" y="527179"/>
            <a:ext cx="8229600" cy="1143000"/>
          </a:xfrm>
        </p:spPr>
        <p:txBody>
          <a:bodyPr/>
          <a:lstStyle/>
          <a:p>
            <a:pPr algn="l"/>
            <a:r>
              <a:rPr lang="de-DE" dirty="0" smtClean="0">
                <a:solidFill>
                  <a:srgbClr val="C00000"/>
                </a:solidFill>
              </a:rPr>
              <a:t>Impulse zur Agenda des </a:t>
            </a:r>
            <a:br>
              <a:rPr lang="de-DE" dirty="0" smtClean="0">
                <a:solidFill>
                  <a:srgbClr val="C00000"/>
                </a:solidFill>
              </a:rPr>
            </a:br>
            <a:r>
              <a:rPr lang="de-DE" dirty="0" smtClean="0">
                <a:solidFill>
                  <a:srgbClr val="C00000"/>
                </a:solidFill>
              </a:rPr>
              <a:t>G7-Gipfeltreffens</a:t>
            </a:r>
            <a:endParaRPr lang="de-DE" dirty="0">
              <a:solidFill>
                <a:srgbClr val="C00000"/>
              </a:solidFill>
            </a:endParaRPr>
          </a:p>
        </p:txBody>
      </p:sp>
      <p:sp>
        <p:nvSpPr>
          <p:cNvPr id="5" name="Textfeld 4"/>
          <p:cNvSpPr txBox="1"/>
          <p:nvPr/>
        </p:nvSpPr>
        <p:spPr>
          <a:xfrm>
            <a:off x="585900" y="1967339"/>
            <a:ext cx="8136904" cy="2677656"/>
          </a:xfrm>
          <a:prstGeom prst="rect">
            <a:avLst/>
          </a:prstGeom>
          <a:noFill/>
        </p:spPr>
        <p:txBody>
          <a:bodyPr wrap="square" rtlCol="0">
            <a:spAutoFit/>
          </a:bodyPr>
          <a:lstStyle/>
          <a:p>
            <a:r>
              <a:rPr lang="de-DE" sz="2800" b="1" baseline="30000" dirty="0" smtClean="0"/>
              <a:t>Die </a:t>
            </a:r>
            <a:r>
              <a:rPr lang="de-DE" sz="2800" b="1" baseline="30000" dirty="0"/>
              <a:t>Staats- und Regierungschefs  der sieben großen Industrienationen </a:t>
            </a:r>
            <a:br>
              <a:rPr lang="de-DE" sz="2800" b="1" baseline="30000" dirty="0"/>
            </a:br>
            <a:r>
              <a:rPr lang="de-DE" sz="2800" b="1" baseline="30000" dirty="0"/>
              <a:t>haben für das Gipfeltreffen in </a:t>
            </a:r>
            <a:r>
              <a:rPr lang="de-DE" sz="2800" b="1" baseline="30000" dirty="0" err="1"/>
              <a:t>Elmau</a:t>
            </a:r>
            <a:r>
              <a:rPr lang="de-DE" sz="2800" b="1" baseline="30000" dirty="0"/>
              <a:t> einige zentrale Themen für die Zukunft der Völker auf die Tagesordnung gesetzt. </a:t>
            </a:r>
            <a:endParaRPr lang="de-DE" sz="2800" b="1" baseline="30000" dirty="0" smtClean="0"/>
          </a:p>
          <a:p>
            <a:endParaRPr lang="de-DE" sz="2800" b="1" baseline="30000" dirty="0"/>
          </a:p>
          <a:p>
            <a:r>
              <a:rPr lang="de-DE" sz="2800" b="1" baseline="30000" dirty="0"/>
              <a:t>Wir wollen nun die offiziellen Erklärungen zu den einzelnen Punkten mit Aussagen kirchenamtlicher Dokumente oder mit Stimmen kirchlicher Partner konfrontieren. </a:t>
            </a:r>
            <a:endParaRPr lang="de-DE" sz="2800" b="1" baseline="30000" dirty="0" smtClean="0"/>
          </a:p>
          <a:p>
            <a:endParaRPr lang="de-DE" sz="2800" b="1" baseline="30000" dirty="0"/>
          </a:p>
          <a:p>
            <a:r>
              <a:rPr lang="de-DE" sz="2800" b="1" baseline="30000" dirty="0" smtClean="0"/>
              <a:t>Das </a:t>
            </a:r>
            <a:r>
              <a:rPr lang="de-DE" sz="2800" b="1" baseline="30000" dirty="0"/>
              <a:t>kann Anregung für unser Nachdenken sein: </a:t>
            </a:r>
          </a:p>
        </p:txBody>
      </p:sp>
    </p:spTree>
    <p:extLst>
      <p:ext uri="{BB962C8B-B14F-4D97-AF65-F5344CB8AC3E}">
        <p14:creationId xmlns:p14="http://schemas.microsoft.com/office/powerpoint/2010/main" val="3660420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Außen- und Sicherheitspolitik</a:t>
            </a:r>
            <a:endParaRPr lang="de-DE" dirty="0">
              <a:solidFill>
                <a:srgbClr val="C00000"/>
              </a:solidFill>
            </a:endParaRPr>
          </a:p>
        </p:txBody>
      </p:sp>
      <p:sp>
        <p:nvSpPr>
          <p:cNvPr id="2" name="Inhaltsplatzhalter 1"/>
          <p:cNvSpPr>
            <a:spLocks noGrp="1"/>
          </p:cNvSpPr>
          <p:nvPr>
            <p:ph sz="half" idx="1"/>
          </p:nvPr>
        </p:nvSpPr>
        <p:spPr/>
        <p:txBody>
          <a:bodyPr/>
          <a:lstStyle/>
          <a:p>
            <a:pPr marL="0" indent="0">
              <a:buNone/>
            </a:pPr>
            <a:r>
              <a:rPr lang="de-DE" b="1" baseline="30000" dirty="0"/>
              <a:t>In der G7-Agenda heißt es:</a:t>
            </a:r>
          </a:p>
          <a:p>
            <a:pPr marL="0" indent="0">
              <a:buNone/>
            </a:pPr>
            <a:r>
              <a:rPr lang="de-DE" baseline="30000" dirty="0"/>
              <a:t>„Angesichts zahlreicher politischer Krisenherde auf der Welt bleibt das gemeinsame außen- und sicherheitspolitische Engagement der G7 äußerst wichtig. </a:t>
            </a:r>
            <a:endParaRPr lang="de-DE" baseline="30000" dirty="0" smtClean="0"/>
          </a:p>
          <a:p>
            <a:pPr marL="0" indent="0">
              <a:buNone/>
            </a:pPr>
            <a:r>
              <a:rPr lang="de-DE" baseline="30000" dirty="0" smtClean="0"/>
              <a:t>Im </a:t>
            </a:r>
            <a:r>
              <a:rPr lang="de-DE" baseline="30000" dirty="0"/>
              <a:t>Fokus der Beratungen stehen aktuelle internationale Herausforderungen. Dazu zählen zur Zeit die Krise in der Ukraine, die Bekämpfung der Terrormiliz ISIS und Maßnahmen gegen die Ebola-Epidemie</a:t>
            </a:r>
            <a:r>
              <a:rPr lang="de-DE" baseline="30000" dirty="0" smtClean="0"/>
              <a:t>.“</a:t>
            </a:r>
          </a:p>
          <a:p>
            <a:pPr marL="0" indent="0">
              <a:buNone/>
            </a:pPr>
            <a:endParaRPr lang="de-DE" dirty="0"/>
          </a:p>
        </p:txBody>
      </p:sp>
      <p:sp>
        <p:nvSpPr>
          <p:cNvPr id="3" name="Inhaltsplatzhalter 2"/>
          <p:cNvSpPr>
            <a:spLocks noGrp="1"/>
          </p:cNvSpPr>
          <p:nvPr>
            <p:ph sz="half" idx="2"/>
          </p:nvPr>
        </p:nvSpPr>
        <p:spPr/>
        <p:txBody>
          <a:bodyPr/>
          <a:lstStyle/>
          <a:p>
            <a:pPr marL="0" indent="0">
              <a:buNone/>
            </a:pPr>
            <a:r>
              <a:rPr lang="de-DE" sz="2400" baseline="30000" dirty="0">
                <a:solidFill>
                  <a:srgbClr val="C00000"/>
                </a:solidFill>
              </a:rPr>
              <a:t>Die 10. Vollversammlung des Ökumenischen Rates der Kirchen 2013 in </a:t>
            </a:r>
            <a:r>
              <a:rPr lang="de-DE" sz="2400" baseline="30000" dirty="0" err="1">
                <a:solidFill>
                  <a:srgbClr val="C00000"/>
                </a:solidFill>
              </a:rPr>
              <a:t>Busan</a:t>
            </a:r>
            <a:r>
              <a:rPr lang="de-DE" sz="2400" baseline="30000" dirty="0">
                <a:solidFill>
                  <a:srgbClr val="C00000"/>
                </a:solidFill>
              </a:rPr>
              <a:t> (Republik Korea) erklärt über den Weg des gerechten Friedens:</a:t>
            </a:r>
          </a:p>
          <a:p>
            <a:pPr marL="0" indent="0">
              <a:buNone/>
            </a:pPr>
            <a:r>
              <a:rPr lang="de-DE" sz="2400" baseline="30000" dirty="0">
                <a:solidFill>
                  <a:srgbClr val="C00000"/>
                </a:solidFill>
              </a:rPr>
              <a:t>„Kirchen können helfen, eine Kultur des Friedens zu schaffen …  So können sie Menschen am Rande der </a:t>
            </a:r>
            <a:r>
              <a:rPr lang="de-DE" sz="2400" baseline="30000" dirty="0" smtClean="0">
                <a:solidFill>
                  <a:srgbClr val="C00000"/>
                </a:solidFill>
              </a:rPr>
              <a:t>Gesellschaft </a:t>
            </a:r>
            <a:r>
              <a:rPr lang="de-DE" sz="2400" baseline="30000" dirty="0">
                <a:solidFill>
                  <a:srgbClr val="C00000"/>
                </a:solidFill>
              </a:rPr>
              <a:t>ermächtigen, Männer und Frauen zu </a:t>
            </a:r>
            <a:br>
              <a:rPr lang="de-DE" sz="2400" baseline="30000" dirty="0">
                <a:solidFill>
                  <a:srgbClr val="C00000"/>
                </a:solidFill>
              </a:rPr>
            </a:br>
            <a:r>
              <a:rPr lang="de-DE" sz="2400" baseline="30000" dirty="0">
                <a:solidFill>
                  <a:srgbClr val="C00000"/>
                </a:solidFill>
              </a:rPr>
              <a:t>Friedensstiftern machen, gewaltlose Bewegungen für </a:t>
            </a:r>
            <a:r>
              <a:rPr lang="de-DE" sz="2400" baseline="30000" dirty="0" smtClean="0">
                <a:solidFill>
                  <a:srgbClr val="C00000"/>
                </a:solidFill>
              </a:rPr>
              <a:t>Gerechtigkeit </a:t>
            </a:r>
            <a:r>
              <a:rPr lang="de-DE" sz="2400" baseline="30000" dirty="0">
                <a:solidFill>
                  <a:srgbClr val="C00000"/>
                </a:solidFill>
              </a:rPr>
              <a:t>und die Achtung der Menschenrechte </a:t>
            </a:r>
            <a:r>
              <a:rPr lang="de-DE" sz="2400" baseline="30000" dirty="0" smtClean="0">
                <a:solidFill>
                  <a:srgbClr val="C00000"/>
                </a:solidFill>
              </a:rPr>
              <a:t>fördern</a:t>
            </a:r>
            <a:r>
              <a:rPr lang="de-DE" sz="2400" baseline="30000" dirty="0">
                <a:solidFill>
                  <a:srgbClr val="C00000"/>
                </a:solidFill>
              </a:rPr>
              <a:t>, Menschen unterstützen, die verfolgt werden, </a:t>
            </a:r>
            <a:r>
              <a:rPr lang="de-DE" sz="2400" baseline="30000" dirty="0" smtClean="0">
                <a:solidFill>
                  <a:srgbClr val="C00000"/>
                </a:solidFill>
              </a:rPr>
              <a:t>weil </a:t>
            </a:r>
            <a:r>
              <a:rPr lang="de-DE" sz="2400" baseline="30000" dirty="0">
                <a:solidFill>
                  <a:srgbClr val="C00000"/>
                </a:solidFill>
              </a:rPr>
              <a:t>sie sich aus </a:t>
            </a:r>
            <a:r>
              <a:rPr lang="de-DE" sz="2400" baseline="30000" dirty="0" smtClean="0">
                <a:solidFill>
                  <a:srgbClr val="C00000"/>
                </a:solidFill>
              </a:rPr>
              <a:t>Gewissens-gründen </a:t>
            </a:r>
            <a:r>
              <a:rPr lang="de-DE" sz="2400" baseline="30000" dirty="0">
                <a:solidFill>
                  <a:srgbClr val="C00000"/>
                </a:solidFill>
              </a:rPr>
              <a:t>weigern, eine Waffe zu tragen, sowie Hilfe für all jene anbieten, die unter </a:t>
            </a:r>
            <a:r>
              <a:rPr lang="de-DE" sz="2400" baseline="30000" dirty="0" smtClean="0">
                <a:solidFill>
                  <a:srgbClr val="C00000"/>
                </a:solidFill>
              </a:rPr>
              <a:t>bewaffneten </a:t>
            </a:r>
            <a:r>
              <a:rPr lang="de-DE" sz="2400" baseline="30000" dirty="0">
                <a:solidFill>
                  <a:srgbClr val="C00000"/>
                </a:solidFill>
              </a:rPr>
              <a:t>Konflikten gelitten haben, und der </a:t>
            </a:r>
            <a:r>
              <a:rPr lang="de-DE" sz="2400" baseline="30000" dirty="0" smtClean="0">
                <a:solidFill>
                  <a:srgbClr val="C00000"/>
                </a:solidFill>
              </a:rPr>
              <a:t>Friedenserziehung </a:t>
            </a:r>
            <a:r>
              <a:rPr lang="de-DE" sz="2400" baseline="30000" dirty="0">
                <a:solidFill>
                  <a:srgbClr val="C00000"/>
                </a:solidFill>
              </a:rPr>
              <a:t>in Kirche und Gesellschaft den Raum </a:t>
            </a:r>
            <a:r>
              <a:rPr lang="de-DE" sz="2400" baseline="30000" dirty="0" smtClean="0">
                <a:solidFill>
                  <a:srgbClr val="C00000"/>
                </a:solidFill>
              </a:rPr>
              <a:t>geben</a:t>
            </a:r>
            <a:r>
              <a:rPr lang="de-DE" sz="2400" baseline="30000" dirty="0">
                <a:solidFill>
                  <a:srgbClr val="C00000"/>
                </a:solidFill>
              </a:rPr>
              <a:t>, </a:t>
            </a:r>
            <a:r>
              <a:rPr lang="de-DE" sz="2400" baseline="30000" dirty="0" smtClean="0">
                <a:solidFill>
                  <a:srgbClr val="C00000"/>
                </a:solidFill>
              </a:rPr>
              <a:t/>
            </a:r>
            <a:br>
              <a:rPr lang="de-DE" sz="2400" baseline="30000" dirty="0" smtClean="0">
                <a:solidFill>
                  <a:srgbClr val="C00000"/>
                </a:solidFill>
              </a:rPr>
            </a:br>
            <a:r>
              <a:rPr lang="de-DE" sz="2400" baseline="30000" dirty="0" smtClean="0">
                <a:solidFill>
                  <a:srgbClr val="C00000"/>
                </a:solidFill>
              </a:rPr>
              <a:t>den </a:t>
            </a:r>
            <a:r>
              <a:rPr lang="de-DE" sz="2400" baseline="30000" dirty="0">
                <a:solidFill>
                  <a:srgbClr val="C00000"/>
                </a:solidFill>
              </a:rPr>
              <a:t>sie verdient</a:t>
            </a:r>
            <a:r>
              <a:rPr lang="de-DE" sz="2400" baseline="30000" dirty="0" smtClean="0">
                <a:solidFill>
                  <a:srgbClr val="C00000"/>
                </a:solidFill>
              </a:rPr>
              <a:t>.“</a:t>
            </a:r>
          </a:p>
          <a:p>
            <a:pPr marL="0" indent="0">
              <a:buNone/>
            </a:pPr>
            <a:endParaRPr lang="de-DE" sz="2400" dirty="0">
              <a:solidFill>
                <a:srgbClr val="C00000"/>
              </a:solidFill>
            </a:endParaRPr>
          </a:p>
        </p:txBody>
      </p:sp>
    </p:spTree>
    <p:extLst>
      <p:ext uri="{BB962C8B-B14F-4D97-AF65-F5344CB8AC3E}">
        <p14:creationId xmlns:p14="http://schemas.microsoft.com/office/powerpoint/2010/main" val="3164747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Nachhaltiges Wirtschaftswachstum</a:t>
            </a:r>
            <a:endParaRPr lang="de-DE" dirty="0">
              <a:solidFill>
                <a:srgbClr val="C00000"/>
              </a:solidFill>
            </a:endParaRPr>
          </a:p>
        </p:txBody>
      </p:sp>
      <p:sp>
        <p:nvSpPr>
          <p:cNvPr id="2" name="Inhaltsplatzhalter 1"/>
          <p:cNvSpPr>
            <a:spLocks noGrp="1"/>
          </p:cNvSpPr>
          <p:nvPr>
            <p:ph sz="half" idx="1"/>
          </p:nvPr>
        </p:nvSpPr>
        <p:spPr/>
        <p:txBody>
          <a:bodyPr/>
          <a:lstStyle/>
          <a:p>
            <a:pPr marL="0" indent="0">
              <a:buNone/>
            </a:pPr>
            <a:r>
              <a:rPr lang="de-DE" b="1" baseline="30000" dirty="0" smtClean="0"/>
              <a:t>In der G7-Agenda heißt es:</a:t>
            </a:r>
          </a:p>
          <a:p>
            <a:pPr marL="0" indent="0">
              <a:buNone/>
            </a:pPr>
            <a:r>
              <a:rPr lang="de-DE" baseline="30000" dirty="0" smtClean="0"/>
              <a:t>„</a:t>
            </a:r>
            <a:r>
              <a:rPr lang="de-DE" baseline="30000" dirty="0"/>
              <a:t>Die G7-Staaten als zentrale Akteure der internationalen Wirtschafts-</a:t>
            </a:r>
            <a:br>
              <a:rPr lang="de-DE" baseline="30000" dirty="0"/>
            </a:br>
            <a:r>
              <a:rPr lang="de-DE" baseline="30000" dirty="0" err="1"/>
              <a:t>beziehungen</a:t>
            </a:r>
            <a:r>
              <a:rPr lang="de-DE" baseline="30000" dirty="0"/>
              <a:t> tragen große Verantwortung für verlässliche, nachhaltige und tragfähige Bedingungen der Weltwirtschaft. Stabile Finanzen, </a:t>
            </a:r>
            <a:r>
              <a:rPr lang="de-DE" baseline="30000" dirty="0" smtClean="0"/>
              <a:t>offene </a:t>
            </a:r>
            <a:r>
              <a:rPr lang="de-DE" baseline="30000" dirty="0"/>
              <a:t>Weltmärkte und ein funktionierender Arbeitsmarkt spielen hierbei Schlüsselrollen</a:t>
            </a:r>
            <a:r>
              <a:rPr lang="de-DE" baseline="30000" dirty="0" smtClean="0"/>
              <a:t>.“</a:t>
            </a:r>
          </a:p>
          <a:p>
            <a:pPr marL="0" indent="0">
              <a:buNone/>
            </a:pPr>
            <a:endParaRPr lang="de-DE" dirty="0"/>
          </a:p>
        </p:txBody>
      </p:sp>
      <p:sp>
        <p:nvSpPr>
          <p:cNvPr id="3" name="Inhaltsplatzhalter 2"/>
          <p:cNvSpPr>
            <a:spLocks noGrp="1"/>
          </p:cNvSpPr>
          <p:nvPr>
            <p:ph sz="half" idx="2"/>
          </p:nvPr>
        </p:nvSpPr>
        <p:spPr/>
        <p:txBody>
          <a:bodyPr/>
          <a:lstStyle/>
          <a:p>
            <a:pPr marL="0" indent="0">
              <a:buNone/>
            </a:pPr>
            <a:r>
              <a:rPr lang="de-DE" baseline="30000" dirty="0">
                <a:solidFill>
                  <a:srgbClr val="C00000"/>
                </a:solidFill>
              </a:rPr>
              <a:t>Marisa Gómez, aus dem Dorf La </a:t>
            </a:r>
            <a:r>
              <a:rPr lang="de-DE" baseline="30000" dirty="0" err="1">
                <a:solidFill>
                  <a:srgbClr val="C00000"/>
                </a:solidFill>
              </a:rPr>
              <a:t>Curvita</a:t>
            </a:r>
            <a:r>
              <a:rPr lang="de-DE" baseline="30000" dirty="0">
                <a:solidFill>
                  <a:srgbClr val="C00000"/>
                </a:solidFill>
              </a:rPr>
              <a:t> im Gran </a:t>
            </a:r>
            <a:r>
              <a:rPr lang="de-DE" baseline="30000" dirty="0" err="1">
                <a:solidFill>
                  <a:srgbClr val="C00000"/>
                </a:solidFill>
              </a:rPr>
              <a:t>Chaco</a:t>
            </a:r>
            <a:r>
              <a:rPr lang="de-DE" baseline="30000" dirty="0">
                <a:solidFill>
                  <a:srgbClr val="C00000"/>
                </a:solidFill>
              </a:rPr>
              <a:t>, Argentinien, praktiziert nachhaltiges Wirtschaften und sagt:</a:t>
            </a:r>
          </a:p>
          <a:p>
            <a:pPr marL="0" indent="0">
              <a:buNone/>
            </a:pPr>
            <a:r>
              <a:rPr lang="de-DE" baseline="30000" dirty="0">
                <a:solidFill>
                  <a:srgbClr val="C00000"/>
                </a:solidFill>
              </a:rPr>
              <a:t>„Die Chemikalien aus der Raffinerie verseuchen unseren Fluss, die Fische sterben. Wir dagegen versuchen, </a:t>
            </a:r>
            <a:br>
              <a:rPr lang="de-DE" baseline="30000" dirty="0">
                <a:solidFill>
                  <a:srgbClr val="C00000"/>
                </a:solidFill>
              </a:rPr>
            </a:br>
            <a:r>
              <a:rPr lang="de-DE" baseline="30000" dirty="0">
                <a:solidFill>
                  <a:srgbClr val="C00000"/>
                </a:solidFill>
              </a:rPr>
              <a:t>natürliche Ressourcen zu nutzen, z.B. das Harz Goma </a:t>
            </a:r>
            <a:r>
              <a:rPr lang="de-DE" baseline="30000" dirty="0" err="1">
                <a:solidFill>
                  <a:srgbClr val="C00000"/>
                </a:solidFill>
              </a:rPr>
              <a:t>Brea</a:t>
            </a:r>
            <a:r>
              <a:rPr lang="de-DE" baseline="30000" dirty="0">
                <a:solidFill>
                  <a:srgbClr val="C00000"/>
                </a:solidFill>
              </a:rPr>
              <a:t>. Das ernten wir quasi nebenbei, wenn wir Holz oder Johannisbrotfrüchte sammeln gehen. Das sind schon mal 800 kg in drei Wochen und das Kilo bringt im Moment drei Pesos (50 Cent). Vielleicht wird es eines Tages dazu beitragen, die Not der Indigenen des </a:t>
            </a:r>
            <a:r>
              <a:rPr lang="de-DE" baseline="30000" dirty="0" err="1">
                <a:solidFill>
                  <a:srgbClr val="C00000"/>
                </a:solidFill>
              </a:rPr>
              <a:t>Chaco</a:t>
            </a:r>
            <a:r>
              <a:rPr lang="de-DE" baseline="30000" dirty="0">
                <a:solidFill>
                  <a:srgbClr val="C00000"/>
                </a:solidFill>
              </a:rPr>
              <a:t> zu lindern</a:t>
            </a:r>
            <a:r>
              <a:rPr lang="de-DE" baseline="30000" dirty="0" smtClean="0">
                <a:solidFill>
                  <a:srgbClr val="C00000"/>
                </a:solidFill>
              </a:rPr>
              <a:t>.“</a:t>
            </a:r>
            <a:endParaRPr lang="de-DE" baseline="30000" dirty="0">
              <a:solidFill>
                <a:srgbClr val="C00000"/>
              </a:solidFill>
            </a:endParaRPr>
          </a:p>
        </p:txBody>
      </p:sp>
    </p:spTree>
    <p:extLst>
      <p:ext uri="{BB962C8B-B14F-4D97-AF65-F5344CB8AC3E}">
        <p14:creationId xmlns:p14="http://schemas.microsoft.com/office/powerpoint/2010/main" val="2816736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Internationaler Handel und Finanzsystem</a:t>
            </a:r>
            <a:endParaRPr lang="de-DE" dirty="0">
              <a:solidFill>
                <a:srgbClr val="C00000"/>
              </a:solidFill>
            </a:endParaRPr>
          </a:p>
        </p:txBody>
      </p:sp>
      <p:sp>
        <p:nvSpPr>
          <p:cNvPr id="2" name="Inhaltsplatzhalter 1"/>
          <p:cNvSpPr>
            <a:spLocks noGrp="1"/>
          </p:cNvSpPr>
          <p:nvPr>
            <p:ph sz="half" idx="1"/>
          </p:nvPr>
        </p:nvSpPr>
        <p:spPr>
          <a:xfrm>
            <a:off x="467544" y="1844824"/>
            <a:ext cx="4038600" cy="4525963"/>
          </a:xfrm>
        </p:spPr>
        <p:txBody>
          <a:bodyPr/>
          <a:lstStyle/>
          <a:p>
            <a:pPr marL="0" indent="0">
              <a:buNone/>
            </a:pPr>
            <a:r>
              <a:rPr lang="de-DE" b="1" baseline="30000" dirty="0"/>
              <a:t>In der G7-Agenda heißt es:</a:t>
            </a:r>
            <a:endParaRPr lang="de-DE" baseline="30000" dirty="0"/>
          </a:p>
          <a:p>
            <a:pPr marL="0" indent="0">
              <a:buNone/>
            </a:pPr>
            <a:r>
              <a:rPr lang="de-DE" baseline="30000" dirty="0"/>
              <a:t>„Das Vorantreiben der Arbeiten an einer neuen Finanzmarktarchitektur sind Kernbestandteile der deutschen Präsidentschaft. </a:t>
            </a:r>
          </a:p>
          <a:p>
            <a:pPr marL="0" indent="0">
              <a:buNone/>
            </a:pPr>
            <a:r>
              <a:rPr lang="de-DE" baseline="30000" dirty="0"/>
              <a:t>Der G7-Prozess unterstützt das </a:t>
            </a:r>
            <a:br>
              <a:rPr lang="de-DE" baseline="30000" dirty="0"/>
            </a:br>
            <a:r>
              <a:rPr lang="de-DE" baseline="30000" dirty="0"/>
              <a:t>erklärte Ziel der G20, dass alle </a:t>
            </a:r>
            <a:br>
              <a:rPr lang="de-DE" baseline="30000" dirty="0"/>
            </a:br>
            <a:r>
              <a:rPr lang="de-DE" baseline="30000" dirty="0"/>
              <a:t>systemrelevanten Finanzinstitute, Finanzmärkte und Finanzinstrumente einer angemessenen Regulierung und Aufsicht unterliegen müssen. Weiteres Hauptthema sind Maßnahmen gegen Steuerhinterziehung sowie Steuervermeidung </a:t>
            </a:r>
            <a:r>
              <a:rPr lang="de-DE" baseline="30000" dirty="0" smtClean="0"/>
              <a:t>internationaler </a:t>
            </a:r>
            <a:r>
              <a:rPr lang="de-DE" baseline="30000" dirty="0"/>
              <a:t>Konzerne</a:t>
            </a:r>
            <a:r>
              <a:rPr lang="de-DE" baseline="30000" dirty="0" smtClean="0"/>
              <a:t>.“</a:t>
            </a:r>
          </a:p>
          <a:p>
            <a:pPr marL="0" indent="0">
              <a:buNone/>
            </a:pPr>
            <a:endParaRPr lang="de-DE" dirty="0"/>
          </a:p>
        </p:txBody>
      </p:sp>
      <p:sp>
        <p:nvSpPr>
          <p:cNvPr id="3" name="Inhaltsplatzhalter 2"/>
          <p:cNvSpPr>
            <a:spLocks noGrp="1"/>
          </p:cNvSpPr>
          <p:nvPr>
            <p:ph sz="half" idx="2"/>
          </p:nvPr>
        </p:nvSpPr>
        <p:spPr>
          <a:xfrm>
            <a:off x="4648200" y="1268760"/>
            <a:ext cx="4038600" cy="4857403"/>
          </a:xfrm>
        </p:spPr>
        <p:txBody>
          <a:bodyPr/>
          <a:lstStyle/>
          <a:p>
            <a:pPr marL="0" indent="0">
              <a:buNone/>
            </a:pPr>
            <a:r>
              <a:rPr lang="de-DE" baseline="30000" dirty="0">
                <a:solidFill>
                  <a:srgbClr val="C00000"/>
                </a:solidFill>
              </a:rPr>
              <a:t>Papst Franziskus erklärt in seinem Apostolischen </a:t>
            </a:r>
            <a:r>
              <a:rPr lang="de-DE" baseline="30000" dirty="0" smtClean="0">
                <a:solidFill>
                  <a:srgbClr val="C00000"/>
                </a:solidFill>
              </a:rPr>
              <a:t>Schreiben </a:t>
            </a:r>
            <a:r>
              <a:rPr lang="de-DE" baseline="30000" dirty="0">
                <a:solidFill>
                  <a:srgbClr val="C00000"/>
                </a:solidFill>
              </a:rPr>
              <a:t>‚</a:t>
            </a:r>
            <a:r>
              <a:rPr lang="de-DE" baseline="30000" dirty="0" err="1">
                <a:solidFill>
                  <a:srgbClr val="C00000"/>
                </a:solidFill>
              </a:rPr>
              <a:t>Evangelii</a:t>
            </a:r>
            <a:r>
              <a:rPr lang="de-DE" baseline="30000" dirty="0">
                <a:solidFill>
                  <a:srgbClr val="C00000"/>
                </a:solidFill>
              </a:rPr>
              <a:t> Gaudium</a:t>
            </a:r>
            <a:r>
              <a:rPr lang="de-DE" baseline="30000" dirty="0" smtClean="0">
                <a:solidFill>
                  <a:srgbClr val="C00000"/>
                </a:solidFill>
              </a:rPr>
              <a:t>‘: „</a:t>
            </a:r>
            <a:r>
              <a:rPr lang="de-DE" baseline="30000" dirty="0">
                <a:solidFill>
                  <a:srgbClr val="C00000"/>
                </a:solidFill>
              </a:rPr>
              <a:t>Eine Finanzreform, welche die Ethik nicht ignoriert, würde einen energischen Wechsel der </a:t>
            </a:r>
            <a:r>
              <a:rPr lang="de-DE" baseline="30000" dirty="0" err="1" smtClean="0">
                <a:solidFill>
                  <a:srgbClr val="C00000"/>
                </a:solidFill>
              </a:rPr>
              <a:t>Grundein</a:t>
            </a:r>
            <a:r>
              <a:rPr lang="de-DE" baseline="30000" dirty="0" smtClean="0">
                <a:solidFill>
                  <a:srgbClr val="C00000"/>
                </a:solidFill>
              </a:rPr>
              <a:t>-stellung </a:t>
            </a:r>
            <a:r>
              <a:rPr lang="de-DE" baseline="30000" dirty="0">
                <a:solidFill>
                  <a:srgbClr val="C00000"/>
                </a:solidFill>
              </a:rPr>
              <a:t>der politischen Führungskräfte erfordern, die ich aufrufe, diese Herausforderung mit Entschiedenheit und Weitblick anzunehmen ... Das Geld muss dienen und nicht regieren! Der Papst liebt alle, Reiche und Arme, doch im Namen Christi hat er die Pflicht, daran zu erinnern, dass die </a:t>
            </a:r>
            <a:r>
              <a:rPr lang="de-DE" baseline="30000" dirty="0" smtClean="0">
                <a:solidFill>
                  <a:srgbClr val="C00000"/>
                </a:solidFill>
              </a:rPr>
              <a:t>Reichen </a:t>
            </a:r>
            <a:r>
              <a:rPr lang="de-DE" baseline="30000" dirty="0">
                <a:solidFill>
                  <a:srgbClr val="C00000"/>
                </a:solidFill>
              </a:rPr>
              <a:t>den Armen helfen, sie achten und fördern </a:t>
            </a:r>
            <a:r>
              <a:rPr lang="de-DE" baseline="30000" dirty="0" smtClean="0">
                <a:solidFill>
                  <a:srgbClr val="C00000"/>
                </a:solidFill>
              </a:rPr>
              <a:t>müssen</a:t>
            </a:r>
            <a:r>
              <a:rPr lang="de-DE" baseline="30000" dirty="0">
                <a:solidFill>
                  <a:srgbClr val="C00000"/>
                </a:solidFill>
              </a:rPr>
              <a:t>. Ich ermahne euch zur uneigennützigen </a:t>
            </a:r>
            <a:r>
              <a:rPr lang="de-DE" baseline="30000" dirty="0" smtClean="0">
                <a:solidFill>
                  <a:srgbClr val="C00000"/>
                </a:solidFill>
              </a:rPr>
              <a:t>Solidarität </a:t>
            </a:r>
            <a:r>
              <a:rPr lang="de-DE" baseline="30000" dirty="0">
                <a:solidFill>
                  <a:srgbClr val="C00000"/>
                </a:solidFill>
              </a:rPr>
              <a:t>und zu einer Rückkehr von Wirtschaft und Finanzleben zu einer Ethik zugunsten des Menschen.“</a:t>
            </a:r>
          </a:p>
        </p:txBody>
      </p:sp>
    </p:spTree>
    <p:extLst>
      <p:ext uri="{BB962C8B-B14F-4D97-AF65-F5344CB8AC3E}">
        <p14:creationId xmlns:p14="http://schemas.microsoft.com/office/powerpoint/2010/main" val="391636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a:r>
              <a:rPr lang="de-DE" dirty="0" smtClean="0">
                <a:solidFill>
                  <a:srgbClr val="C00000"/>
                </a:solidFill>
              </a:rPr>
              <a:t>Nachhaltige Entwicklung in Afrika</a:t>
            </a:r>
            <a:endParaRPr lang="de-DE" dirty="0">
              <a:solidFill>
                <a:srgbClr val="C00000"/>
              </a:solidFill>
            </a:endParaRPr>
          </a:p>
        </p:txBody>
      </p:sp>
      <p:sp>
        <p:nvSpPr>
          <p:cNvPr id="2" name="Inhaltsplatzhalter 1"/>
          <p:cNvSpPr>
            <a:spLocks noGrp="1"/>
          </p:cNvSpPr>
          <p:nvPr>
            <p:ph sz="half" idx="1"/>
          </p:nvPr>
        </p:nvSpPr>
        <p:spPr/>
        <p:txBody>
          <a:bodyPr/>
          <a:lstStyle/>
          <a:p>
            <a:pPr marL="0" indent="0">
              <a:buNone/>
            </a:pPr>
            <a:r>
              <a:rPr lang="de-DE" b="1" baseline="30000" dirty="0" smtClean="0"/>
              <a:t>In der G7-Agenda heißt es:</a:t>
            </a:r>
          </a:p>
          <a:p>
            <a:pPr marL="0" indent="0">
              <a:buNone/>
            </a:pPr>
            <a:r>
              <a:rPr lang="de-DE" baseline="30000" dirty="0" smtClean="0"/>
              <a:t>„</a:t>
            </a:r>
            <a:r>
              <a:rPr lang="de-DE" baseline="30000" dirty="0"/>
              <a:t>Die G7 will die afrikanischen Staaten bei ihren Reformbestrebungen unterstützen und so die Grundlagen für Frieden und Sicherheit, Wachstum sowie nachhaltige Entwicklung in Afrika stärken</a:t>
            </a:r>
            <a:r>
              <a:rPr lang="de-DE" baseline="30000" dirty="0" smtClean="0"/>
              <a:t>.“</a:t>
            </a:r>
            <a:endParaRPr lang="de-DE" baseline="30000" dirty="0" smtClean="0"/>
          </a:p>
          <a:p>
            <a:pPr marL="0" indent="0">
              <a:buNone/>
            </a:pPr>
            <a:endParaRPr lang="de-DE" dirty="0"/>
          </a:p>
        </p:txBody>
      </p:sp>
      <p:sp>
        <p:nvSpPr>
          <p:cNvPr id="3" name="Inhaltsplatzhalter 2"/>
          <p:cNvSpPr>
            <a:spLocks noGrp="1"/>
          </p:cNvSpPr>
          <p:nvPr>
            <p:ph sz="half" idx="2"/>
          </p:nvPr>
        </p:nvSpPr>
        <p:spPr/>
        <p:txBody>
          <a:bodyPr/>
          <a:lstStyle/>
          <a:p>
            <a:pPr marL="0" indent="0">
              <a:buNone/>
            </a:pPr>
            <a:r>
              <a:rPr lang="de-DE" sz="2400" baseline="30000" dirty="0">
                <a:solidFill>
                  <a:srgbClr val="C00000"/>
                </a:solidFill>
              </a:rPr>
              <a:t>Halima Ali, Bäuerin aus dem </a:t>
            </a:r>
            <a:r>
              <a:rPr lang="de-DE" sz="2400" baseline="30000" dirty="0" err="1">
                <a:solidFill>
                  <a:srgbClr val="C00000"/>
                </a:solidFill>
              </a:rPr>
              <a:t>Kisarawe</a:t>
            </a:r>
            <a:r>
              <a:rPr lang="de-DE" sz="2400" baseline="30000" dirty="0">
                <a:solidFill>
                  <a:srgbClr val="C00000"/>
                </a:solidFill>
              </a:rPr>
              <a:t> Distrikt in Tansania, kritisiert ausländische Landinvestitionen (ihr Land wurde von dem britischen Unternehmen Sun </a:t>
            </a:r>
            <a:r>
              <a:rPr lang="de-DE" sz="2400" baseline="30000" dirty="0" err="1">
                <a:solidFill>
                  <a:srgbClr val="C00000"/>
                </a:solidFill>
              </a:rPr>
              <a:t>Biofuels</a:t>
            </a:r>
            <a:r>
              <a:rPr lang="de-DE" sz="2400" baseline="30000" dirty="0">
                <a:solidFill>
                  <a:srgbClr val="C00000"/>
                </a:solidFill>
              </a:rPr>
              <a:t> aufgekauft, um dort Agrotreibstoffe herzustellen):</a:t>
            </a:r>
          </a:p>
          <a:p>
            <a:pPr marL="0" indent="0">
              <a:buNone/>
            </a:pPr>
            <a:r>
              <a:rPr lang="de-DE" sz="2400" baseline="30000" dirty="0">
                <a:solidFill>
                  <a:srgbClr val="C00000"/>
                </a:solidFill>
              </a:rPr>
              <a:t>„Bevor das Unternehmen das Land nahm, bauten wir dort Nahrungsmittel an. Nun haben wir zu wenig zu essen. Sie haben viele Dinge versprochen: sauberes Wasser, eine Klinik und kleine Straßen. Aber alle Versprechen sind Luft. Seitdem das Unternehmen das Land genommen hat, haben wir kein Wasser mehr. In der Trockenzeit müssen wir Wasser aus dem Nachbardorf holen. Früher sammelten wir auf dem Land Holz und verkauften Holzkohle. </a:t>
            </a:r>
            <a:br>
              <a:rPr lang="de-DE" sz="2400" baseline="30000" dirty="0">
                <a:solidFill>
                  <a:srgbClr val="C00000"/>
                </a:solidFill>
              </a:rPr>
            </a:br>
            <a:r>
              <a:rPr lang="de-DE" sz="2400" baseline="30000" dirty="0">
                <a:solidFill>
                  <a:srgbClr val="C00000"/>
                </a:solidFill>
              </a:rPr>
              <a:t>Mit dem Geld bezahlten wir Medizin und Schulgebühren. Jetzt haben wir kein Geld mehr dafür.“</a:t>
            </a:r>
          </a:p>
        </p:txBody>
      </p:sp>
    </p:spTree>
    <p:extLst>
      <p:ext uri="{BB962C8B-B14F-4D97-AF65-F5344CB8AC3E}">
        <p14:creationId xmlns:p14="http://schemas.microsoft.com/office/powerpoint/2010/main" val="3050552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Bildschirmpräsentation (4:3)</PresentationFormat>
  <Paragraphs>175</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vt:lpstr>
      <vt:lpstr>PowerPoint-Präsentation</vt:lpstr>
      <vt:lpstr>Liturgische Eröffnung</vt:lpstr>
      <vt:lpstr>PowerPoint-Präsentation</vt:lpstr>
      <vt:lpstr>Lied Herr, gib uns Mut zum Hören</vt:lpstr>
      <vt:lpstr>Impulse zur Agenda des  G7-Gipfeltreffens</vt:lpstr>
      <vt:lpstr>Außen- und Sicherheitspolitik</vt:lpstr>
      <vt:lpstr>Nachhaltiges Wirtschaftswachstum</vt:lpstr>
      <vt:lpstr>Internationaler Handel und Finanzsystem</vt:lpstr>
      <vt:lpstr>Nachhaltige Entwicklung in Afrika</vt:lpstr>
      <vt:lpstr>Dialog mit der Zivilgesellschaft</vt:lpstr>
      <vt:lpstr>Klimaschutz</vt:lpstr>
      <vt:lpstr>Lied Sonne der Gerechtigkeit</vt:lpstr>
      <vt:lpstr>Lesung</vt:lpstr>
      <vt:lpstr>Fürbitten</vt:lpstr>
      <vt:lpstr>PowerPoint-Präsentation</vt:lpstr>
      <vt:lpstr>PowerPoint-Präsentation</vt:lpstr>
      <vt:lpstr>Schlussgebet</vt:lpstr>
      <vt:lpstr>Lied Lass uns in deinem Namen</vt:lpstr>
    </vt:vector>
  </TitlesOfParts>
  <Company>Mission eine Welt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Ermann Marco</dc:creator>
  <cp:lastModifiedBy>Denk Daniela</cp:lastModifiedBy>
  <cp:revision>83</cp:revision>
  <cp:lastPrinted>2015-01-23T07:19:06Z</cp:lastPrinted>
  <dcterms:created xsi:type="dcterms:W3CDTF">2015-01-21T06:45:37Z</dcterms:created>
  <dcterms:modified xsi:type="dcterms:W3CDTF">2015-03-30T10:16:02Z</dcterms:modified>
</cp:coreProperties>
</file>